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80" r:id="rId3"/>
    <p:sldId id="589" r:id="rId4"/>
    <p:sldId id="422" r:id="rId5"/>
    <p:sldId id="424" r:id="rId6"/>
    <p:sldId id="425" r:id="rId7"/>
    <p:sldId id="259" r:id="rId8"/>
    <p:sldId id="433" r:id="rId9"/>
    <p:sldId id="335" r:id="rId10"/>
    <p:sldId id="341" r:id="rId11"/>
    <p:sldId id="588" r:id="rId12"/>
    <p:sldId id="565" r:id="rId13"/>
    <p:sldId id="567" r:id="rId14"/>
    <p:sldId id="590" r:id="rId15"/>
    <p:sldId id="591" r:id="rId16"/>
    <p:sldId id="592" r:id="rId17"/>
    <p:sldId id="593" r:id="rId18"/>
    <p:sldId id="594" r:id="rId19"/>
    <p:sldId id="568" r:id="rId20"/>
    <p:sldId id="596" r:id="rId21"/>
    <p:sldId id="597" r:id="rId22"/>
    <p:sldId id="598" r:id="rId23"/>
    <p:sldId id="599" r:id="rId24"/>
    <p:sldId id="600" r:id="rId25"/>
    <p:sldId id="601" r:id="rId26"/>
    <p:sldId id="602" r:id="rId27"/>
    <p:sldId id="582" r:id="rId28"/>
    <p:sldId id="583" r:id="rId29"/>
    <p:sldId id="584" r:id="rId30"/>
    <p:sldId id="586" r:id="rId31"/>
    <p:sldId id="5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CC"/>
    <a:srgbClr val="00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0E7FD-A75D-427A-B0E8-0CC61E3D00C3}" type="datetimeFigureOut">
              <a:rPr lang="en-US" smtClean="0"/>
              <a:pPr/>
              <a:t>16-Sep-21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41C49-05E8-45AC-ADAF-AD97EC4D9A62}" type="slidenum">
              <a:rPr lang="en-US" smtClean="0"/>
              <a:pPr/>
              <a:t>‹#›</a:t>
            </a:fld>
            <a:endParaRPr lang="en-US"/>
          </a:p>
        </p:txBody>
      </p:sp>
    </p:spTree>
    <p:extLst>
      <p:ext uri="{BB962C8B-B14F-4D97-AF65-F5344CB8AC3E}">
        <p14:creationId xmlns:p14="http://schemas.microsoft.com/office/powerpoint/2010/main" val="47114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41C49-05E8-45AC-ADAF-AD97EC4D9A62}" type="slidenum">
              <a:rPr lang="en-US" smtClean="0"/>
              <a:pPr/>
              <a:t>6</a:t>
            </a:fld>
            <a:endParaRPr lang="en-US"/>
          </a:p>
        </p:txBody>
      </p:sp>
    </p:spTree>
    <p:extLst>
      <p:ext uri="{BB962C8B-B14F-4D97-AF65-F5344CB8AC3E}">
        <p14:creationId xmlns:p14="http://schemas.microsoft.com/office/powerpoint/2010/main" val="52521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7D0010-3F59-49DA-9140-6A4A84E09B31}"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309298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D0010-3F59-49DA-9140-6A4A84E09B31}"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273785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D0010-3F59-49DA-9140-6A4A84E09B31}"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40392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3072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65682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91724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529977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21844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57148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84215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89768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D0010-3F59-49DA-9140-6A4A84E09B31}"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765115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3465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96203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16-Sep-21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59918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D0010-3F59-49DA-9140-6A4A84E09B31}"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45659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7D0010-3F59-49DA-9140-6A4A84E09B31}" type="datetimeFigureOut">
              <a:rPr lang="en-US" smtClean="0"/>
              <a:pPr/>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27039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7D0010-3F59-49DA-9140-6A4A84E09B31}" type="datetimeFigureOut">
              <a:rPr lang="en-US" smtClean="0"/>
              <a:pPr/>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429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7D0010-3F59-49DA-9140-6A4A84E09B31}" type="datetimeFigureOut">
              <a:rPr lang="en-US" smtClean="0"/>
              <a:pPr/>
              <a:t>16-Sep-21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32765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D0010-3F59-49DA-9140-6A4A84E09B31}" type="datetimeFigureOut">
              <a:rPr lang="en-US" smtClean="0"/>
              <a:pPr/>
              <a:t>16-Sep-21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98137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D0010-3F59-49DA-9140-6A4A84E09B31}" type="datetimeFigureOut">
              <a:rPr lang="en-US" smtClean="0"/>
              <a:pPr/>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391594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D0010-3F59-49DA-9140-6A4A84E09B31}" type="datetimeFigureOut">
              <a:rPr lang="en-US" smtClean="0"/>
              <a:pPr/>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76035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D0010-3F59-49DA-9140-6A4A84E09B31}" type="datetimeFigureOut">
              <a:rPr lang="en-US" smtClean="0"/>
              <a:pPr/>
              <a:t>16-Sep-21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C0CD-B9C7-49F8-BB7B-AC095C60E954}" type="slidenum">
              <a:rPr lang="en-US" smtClean="0"/>
              <a:pPr/>
              <a:t>‹#›</a:t>
            </a:fld>
            <a:endParaRPr lang="en-US"/>
          </a:p>
        </p:txBody>
      </p:sp>
    </p:spTree>
    <p:extLst>
      <p:ext uri="{BB962C8B-B14F-4D97-AF65-F5344CB8AC3E}">
        <p14:creationId xmlns:p14="http://schemas.microsoft.com/office/powerpoint/2010/main" val="1165697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16-Sep-21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872449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9144000" cy="6858000"/>
          </a:xfrm>
          <a:prstGeom prst="rect">
            <a:avLst/>
          </a:prstGeom>
          <a:solidFill>
            <a:srgbClr val="FFFFFF"/>
          </a:solidFill>
          <a:ln w="9525">
            <a:solidFill>
              <a:srgbClr val="FFFFFF"/>
            </a:solidFill>
            <a:miter lim="800000"/>
            <a:headEnd/>
            <a:tailEnd/>
          </a:ln>
        </p:spPr>
        <p:txBody>
          <a:bodyPr wrap="none" anchor="ctr"/>
          <a:lstStyle/>
          <a:p>
            <a:pPr algn="ctr"/>
            <a:endParaRPr lang="en-US"/>
          </a:p>
        </p:txBody>
      </p:sp>
      <p:pic>
        <p:nvPicPr>
          <p:cNvPr id="2051" name="Picture 5" descr="vỏ sách h h độ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0"/>
            <a:ext cx="42672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8"/>
          <p:cNvSpPr txBox="1">
            <a:spLocks noChangeArrowheads="1"/>
          </p:cNvSpPr>
          <p:nvPr/>
        </p:nvSpPr>
        <p:spPr bwMode="auto">
          <a:xfrm>
            <a:off x="2463800" y="1050925"/>
            <a:ext cx="4416594" cy="707886"/>
          </a:xfrm>
          <a:prstGeom prst="rect">
            <a:avLst/>
          </a:prstGeom>
          <a:noFill/>
          <a:ln w="9525">
            <a:noFill/>
            <a:miter lim="800000"/>
            <a:headEnd/>
            <a:tailEnd/>
          </a:ln>
          <a:effectLst/>
        </p:spPr>
        <p:txBody>
          <a:bodyPr wrap="none">
            <a:spAutoFit/>
          </a:bodyPr>
          <a:lstStyle/>
          <a:p>
            <a:pPr>
              <a:defRPr/>
            </a:pPr>
            <a:r>
              <a:rPr lang="en-US" sz="4000" b="1" dirty="0" err="1"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Môn</a:t>
            </a:r>
            <a:r>
              <a:rPr lang="en-US" sz="4000" b="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GDCD- </a:t>
            </a:r>
            <a:r>
              <a:rPr lang="en-US" sz="4000" b="1" dirty="0" err="1">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lớp</a:t>
            </a:r>
            <a:r>
              <a:rPr lang="en-US" sz="4000" b="1" dirty="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9</a:t>
            </a:r>
          </a:p>
        </p:txBody>
      </p:sp>
      <p:sp>
        <p:nvSpPr>
          <p:cNvPr id="2054" name="WordArt 10"/>
          <p:cNvSpPr>
            <a:spLocks noChangeArrowheads="1" noChangeShapeType="1" noTextEdit="1"/>
          </p:cNvSpPr>
          <p:nvPr/>
        </p:nvSpPr>
        <p:spPr bwMode="auto">
          <a:xfrm>
            <a:off x="685800" y="2057400"/>
            <a:ext cx="7924800" cy="1447800"/>
          </a:xfrm>
          <a:prstGeom prst="rect">
            <a:avLst/>
          </a:prstGeom>
        </p:spPr>
        <p:txBody>
          <a:bodyPr wrap="none" fromWordArt="1">
            <a:prstTxWarp prst="textCanUp">
              <a:avLst>
                <a:gd name="adj" fmla="val 85713"/>
              </a:avLst>
            </a:prstTxWarp>
          </a:bodyPr>
          <a:lstStyle/>
          <a:p>
            <a:pPr algn="ctr"/>
            <a:r>
              <a:rPr lang="en-US" sz="3600" b="1" i="1" kern="10" dirty="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effectLst>
                  <a:outerShdw dist="35921" dir="2700000" sy="50000" kx="2115830" algn="bl" rotWithShape="0">
                    <a:srgbClr val="C0C0C0">
                      <a:alpha val="79999"/>
                    </a:srgbClr>
                  </a:outerShdw>
                </a:effectLst>
                <a:latin typeface="Arial"/>
                <a:cs typeface="Arial"/>
              </a:rPr>
              <a:t>CHÀO MỪNG CÁC EM HỌC SINH</a:t>
            </a:r>
          </a:p>
          <a:p>
            <a:pPr algn="ctr"/>
            <a:r>
              <a:rPr lang="en-US" sz="3600" b="1" i="1" kern="10" dirty="0">
                <a:ln w="12700">
                  <a:solidFill>
                    <a:srgbClr val="FF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effectLst>
                  <a:outerShdw dist="35921" dir="2700000" sy="50000" kx="2115830" algn="bl" rotWithShape="0">
                    <a:srgbClr val="C0C0C0">
                      <a:alpha val="79999"/>
                    </a:srgbClr>
                  </a:outerShdw>
                </a:effectLst>
                <a:latin typeface="Arial"/>
                <a:cs typeface="Arial"/>
              </a:rPr>
              <a:t>ĐẾN VỚI TIẾT HỌC NGÀY HÔM NAY</a:t>
            </a:r>
          </a:p>
        </p:txBody>
      </p:sp>
    </p:spTree>
    <p:extLst>
      <p:ext uri="{BB962C8B-B14F-4D97-AF65-F5344CB8AC3E}">
        <p14:creationId xmlns:p14="http://schemas.microsoft.com/office/powerpoint/2010/main" val="16540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1676400"/>
          <a:ext cx="4343400" cy="944880"/>
        </p:xfrm>
        <a:graphic>
          <a:graphicData uri="http://schemas.openxmlformats.org/drawingml/2006/table">
            <a:tbl>
              <a:tblPr firstRow="1" bandRow="1">
                <a:tableStyleId>{616DA210-FB5B-4158-B5E0-FEB733F419BA}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dirty="0">
                          <a:latin typeface="Cambria" pitchFamily="18" charset="0"/>
                          <a:cs typeface="Arial" pitchFamily="34" charset="0"/>
                        </a:rPr>
                        <a:t>Ai </a:t>
                      </a:r>
                      <a:r>
                        <a:rPr lang="en-US" sz="2800" dirty="0" err="1">
                          <a:latin typeface="Cambria" pitchFamily="18" charset="0"/>
                          <a:cs typeface="Arial" pitchFamily="34" charset="0"/>
                        </a:rPr>
                        <a:t>muốn</a:t>
                      </a:r>
                      <a:r>
                        <a:rPr lang="en-US" sz="2800" baseline="0" dirty="0">
                          <a:latin typeface="Cambria" pitchFamily="18" charset="0"/>
                          <a:cs typeface="Arial" pitchFamily="34" charset="0"/>
                        </a:rPr>
                        <a:t> </a:t>
                      </a:r>
                      <a:r>
                        <a:rPr lang="en-US" sz="2800" dirty="0" err="1">
                          <a:latin typeface="Cambria" pitchFamily="18" charset="0"/>
                          <a:cs typeface="Arial" pitchFamily="34" charset="0"/>
                        </a:rPr>
                        <a:t>nói</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gì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thì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nói</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muốn</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làm</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gì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thì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làm</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6200" y="5643578"/>
          <a:ext cx="4343400" cy="944880"/>
        </p:xfrm>
        <a:graphic>
          <a:graphicData uri="http://schemas.openxmlformats.org/drawingml/2006/table">
            <a:tbl>
              <a:tblPr firstRow="1" bandRow="1">
                <a:tableStyleId>{616DA210-FB5B-4158-B5E0-FEB733F419BA}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dirty="0" err="1">
                          <a:latin typeface="Cambria" pitchFamily="18" charset="0"/>
                          <a:cs typeface="Arial" pitchFamily="34" charset="0"/>
                        </a:rPr>
                        <a:t>Không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đạt</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hiệu</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quả</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trong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công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việc</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chung</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6200" y="3139440"/>
          <a:ext cx="4343400" cy="518160"/>
        </p:xfrm>
        <a:graphic>
          <a:graphicData uri="http://schemas.openxmlformats.org/drawingml/2006/table">
            <a:tbl>
              <a:tblPr firstRow="1" bandRow="1">
                <a:tableStyleId>{616DA210-FB5B-4158-B5E0-FEB733F419BA}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dirty="0" err="1">
                          <a:latin typeface="Cambria" pitchFamily="18" charset="0"/>
                          <a:cs typeface="Arial" pitchFamily="34" charset="0"/>
                        </a:rPr>
                        <a:t>Mất</a:t>
                      </a:r>
                      <a:r>
                        <a:rPr lang="en-US" sz="2800" dirty="0">
                          <a:latin typeface="Cambria" pitchFamily="18" charset="0"/>
                          <a:cs typeface="Arial" pitchFamily="34" charset="0"/>
                        </a:rPr>
                        <a:t> </a:t>
                      </a:r>
                      <a:r>
                        <a:rPr lang="en-US" sz="2800" dirty="0" err="1">
                          <a:latin typeface="Cambria" pitchFamily="18" charset="0"/>
                          <a:cs typeface="Arial" pitchFamily="34" charset="0"/>
                        </a:rPr>
                        <a:t>trật</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tự</a:t>
                      </a:r>
                      <a:r>
                        <a:rPr lang="en-US" sz="2800" baseline="0" dirty="0">
                          <a:latin typeface="Cambria" pitchFamily="18" charset="0"/>
                          <a:cs typeface="Arial" pitchFamily="34" charset="0"/>
                        </a:rPr>
                        <a:t>, </a:t>
                      </a:r>
                      <a:r>
                        <a:rPr lang="en-US" sz="2800" dirty="0" err="1">
                          <a:latin typeface="Cambria" pitchFamily="18" charset="0"/>
                          <a:cs typeface="Arial" pitchFamily="34" charset="0"/>
                        </a:rPr>
                        <a:t>hỗn</a:t>
                      </a:r>
                      <a:r>
                        <a:rPr lang="en-US" sz="2800" dirty="0">
                          <a:latin typeface="Cambria" pitchFamily="18" charset="0"/>
                          <a:cs typeface="Arial" pitchFamily="34" charset="0"/>
                        </a:rPr>
                        <a:t> </a:t>
                      </a:r>
                      <a:r>
                        <a:rPr lang="en-US" sz="2800" dirty="0" err="1">
                          <a:latin typeface="Cambria" pitchFamily="18" charset="0"/>
                          <a:cs typeface="Arial" pitchFamily="34" charset="0"/>
                        </a:rPr>
                        <a:t>loạn</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71406" y="4214818"/>
          <a:ext cx="4343400" cy="944880"/>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b="1" dirty="0" err="1">
                          <a:latin typeface="Cambria" pitchFamily="18" charset="0"/>
                          <a:cs typeface="Arial" pitchFamily="34" charset="0"/>
                        </a:rPr>
                        <a:t>Không</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thể</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thực</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hiện</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tốt</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quyền</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dân</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chủ</a:t>
                      </a:r>
                      <a:endParaRPr lang="en-US" sz="2800" b="1"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4724400" y="1676400"/>
          <a:ext cx="4343400" cy="109728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1097280">
                <a:tc>
                  <a:txBody>
                    <a:bodyPr/>
                    <a:lstStyle/>
                    <a:p>
                      <a:pPr algn="ct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tuân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theo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qui </a:t>
                      </a:r>
                      <a:r>
                        <a:rPr lang="en-US" sz="3200" baseline="0" dirty="0" err="1">
                          <a:latin typeface="Times New Roman" pitchFamily="18" charset="0"/>
                          <a:cs typeface="Times New Roman" pitchFamily="18" charset="0"/>
                        </a:rPr>
                        <a:t>định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chung</a:t>
                      </a:r>
                      <a:endParaRPr lang="en-US" sz="3200" dirty="0">
                        <a:latin typeface="Times New Roman" pitchFamily="18" charset="0"/>
                        <a:cs typeface="Times New Roman" pitchFamily="18" charset="0"/>
                      </a:endParaRPr>
                    </a:p>
                  </a:txBody>
                  <a:tcP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5" name="Down Arrow 4"/>
          <p:cNvSpPr/>
          <p:nvPr/>
        </p:nvSpPr>
        <p:spPr>
          <a:xfrm>
            <a:off x="2209800" y="990600"/>
            <a:ext cx="152400" cy="6096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Down Arrow 10"/>
          <p:cNvSpPr/>
          <p:nvPr/>
        </p:nvSpPr>
        <p:spPr>
          <a:xfrm>
            <a:off x="2209800" y="3733800"/>
            <a:ext cx="152400" cy="3810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Down Arrow 11"/>
          <p:cNvSpPr/>
          <p:nvPr/>
        </p:nvSpPr>
        <p:spPr>
          <a:xfrm>
            <a:off x="2209800" y="5181600"/>
            <a:ext cx="152400" cy="3810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Down Arrow 12"/>
          <p:cNvSpPr/>
          <p:nvPr/>
        </p:nvSpPr>
        <p:spPr>
          <a:xfrm>
            <a:off x="2209800" y="2743200"/>
            <a:ext cx="152400" cy="3810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14" name="Table 13"/>
          <p:cNvGraphicFramePr>
            <a:graphicFrameLocks noGrp="1"/>
          </p:cNvGraphicFramePr>
          <p:nvPr/>
        </p:nvGraphicFramePr>
        <p:xfrm>
          <a:off x="4724400" y="3124200"/>
          <a:ext cx="4343400" cy="57912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động</a:t>
                      </a:r>
                      <a:endParaRPr lang="en-US" sz="3200" dirty="0">
                        <a:latin typeface="Times New Roman" pitchFamily="18" charset="0"/>
                        <a:cs typeface="Times New Roman"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4724400" y="4114800"/>
          <a:ext cx="4343400" cy="106680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hội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mọi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người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phát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triển</a:t>
                      </a:r>
                      <a:endParaRPr lang="en-US" sz="3200" dirty="0">
                        <a:latin typeface="Times New Roman" pitchFamily="18" charset="0"/>
                        <a:cs typeface="Times New Roman"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4724400" y="5562600"/>
          <a:ext cx="4343400" cy="106680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Nâng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cao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hiệu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quả</a:t>
                      </a:r>
                      <a:endParaRPr lang="en-US" sz="3200" baseline="0" dirty="0">
                        <a:latin typeface="Times New Roman" pitchFamily="18" charset="0"/>
                        <a:cs typeface="Times New Roman" pitchFamily="18" charset="0"/>
                      </a:endParaRPr>
                    </a:p>
                    <a:p>
                      <a:pPr algn="ct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công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việc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chung</a:t>
                      </a:r>
                      <a:endParaRPr lang="en-US" sz="3200" dirty="0">
                        <a:latin typeface="Times New Roman" pitchFamily="18" charset="0"/>
                        <a:cs typeface="Times New Roman"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nvPr>
        </p:nvGraphicFramePr>
        <p:xfrm>
          <a:off x="76200" y="259080"/>
          <a:ext cx="4343400" cy="579120"/>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20000"/>
                    </a:ext>
                  </a:extLst>
                </a:gridCol>
              </a:tblGrid>
              <a:tr h="579120">
                <a:tc>
                  <a:txBody>
                    <a:bodyPr/>
                    <a:lstStyle/>
                    <a:p>
                      <a:pPr algn="ctr"/>
                      <a:r>
                        <a:rPr lang="en-US" sz="2800" dirty="0" err="1">
                          <a:latin typeface="Cambria" pitchFamily="18" charset="0"/>
                          <a:cs typeface="Arial" pitchFamily="34" charset="0"/>
                        </a:rPr>
                        <a:t>Dân</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chủ</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không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kỉ</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luật</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4724400" y="259080"/>
          <a:ext cx="4343400" cy="579120"/>
        </p:xfrm>
        <a:graphic>
          <a:graphicData uri="http://schemas.openxmlformats.org/drawingml/2006/table">
            <a:tbl>
              <a:tblPr firstRow="1" bandRow="1">
                <a:tableStyleId>{72833802-FEF1-4C79-8D5D-14CF1EAF98D9}</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Dân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chủ</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có</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kỉ</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luật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9" name="Down Arrow 18"/>
          <p:cNvSpPr/>
          <p:nvPr/>
        </p:nvSpPr>
        <p:spPr>
          <a:xfrm>
            <a:off x="6858000" y="990600"/>
            <a:ext cx="152400" cy="6096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Down Arrow 19"/>
          <p:cNvSpPr/>
          <p:nvPr/>
        </p:nvSpPr>
        <p:spPr>
          <a:xfrm>
            <a:off x="6858000" y="2743200"/>
            <a:ext cx="152400" cy="3810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Down Arrow 20"/>
          <p:cNvSpPr/>
          <p:nvPr/>
        </p:nvSpPr>
        <p:spPr>
          <a:xfrm>
            <a:off x="6858000" y="5181600"/>
            <a:ext cx="152400" cy="3810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Down Arrow 21"/>
          <p:cNvSpPr/>
          <p:nvPr/>
        </p:nvSpPr>
        <p:spPr>
          <a:xfrm>
            <a:off x="6858000" y="3733800"/>
            <a:ext cx="152400" cy="3810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92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ÙA GIÁC LÂM: Dấu &amp;quot;Hỏi Ngã&amp;quot; Trong Văn C﻿hương ﻿Việt Nam">
            <a:extLst>
              <a:ext uri="{FF2B5EF4-FFF2-40B4-BE49-F238E27FC236}">
                <a16:creationId xmlns:a16="http://schemas.microsoft.com/office/drawing/2014/main" id="{4125586E-59F3-414C-A56D-A653E99AD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05" y="1162570"/>
            <a:ext cx="2736303" cy="451079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D7C24377-A234-4068-B253-7FE72E72FFAB}"/>
              </a:ext>
            </a:extLst>
          </p:cNvPr>
          <p:cNvSpPr/>
          <p:nvPr/>
        </p:nvSpPr>
        <p:spPr>
          <a:xfrm>
            <a:off x="4067944" y="1196752"/>
            <a:ext cx="4608512" cy="2952328"/>
          </a:xfrm>
          <a:prstGeom prst="wedgeEllipseCallout">
            <a:avLst>
              <a:gd name="adj1" fmla="val -64816"/>
              <a:gd name="adj2" fmla="val -1115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4158418-DDD1-4A96-9780-7100689BDF87}"/>
              </a:ext>
            </a:extLst>
          </p:cNvPr>
          <p:cNvSpPr txBox="1"/>
          <p:nvPr/>
        </p:nvSpPr>
        <p:spPr>
          <a:xfrm>
            <a:off x="4572000" y="1848306"/>
            <a:ext cx="343752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363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nền PowerPoint đơn sắc] 23 hình nền PowerPoint màu vàng pastel |  Yellow background, Hd wallpaper, Cool wallpaper">
            <a:extLst>
              <a:ext uri="{FF2B5EF4-FFF2-40B4-BE49-F238E27FC236}">
                <a16:creationId xmlns:a16="http://schemas.microsoft.com/office/drawing/2014/main" id="{6ADD7D41-FA24-4D15-8BB1-135EC58A2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9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FB33F7-DEBE-40BA-94FA-A7C4F96E7A97}"/>
              </a:ext>
            </a:extLst>
          </p:cNvPr>
          <p:cNvSpPr txBox="1"/>
          <p:nvPr/>
        </p:nvSpPr>
        <p:spPr>
          <a:xfrm>
            <a:off x="179512" y="0"/>
            <a:ext cx="8784975"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3. DÂN CHỦ VÀ KỈ </a:t>
            </a:r>
            <a:r>
              <a:rPr lang="en-US" sz="4000" b="1" dirty="0" smtClean="0">
                <a:solidFill>
                  <a:srgbClr val="FF0000"/>
                </a:solidFill>
                <a:latin typeface="Times New Roman" panose="02020603050405020304" pitchFamily="18" charset="0"/>
                <a:cs typeface="Times New Roman" panose="02020603050405020304" pitchFamily="18" charset="0"/>
              </a:rPr>
              <a:t>LUẬT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C0067E-C16B-48DE-B76F-C0AC7811AA33}"/>
              </a:ext>
            </a:extLst>
          </p:cNvPr>
          <p:cNvSpPr txBox="1"/>
          <p:nvPr/>
        </p:nvSpPr>
        <p:spPr>
          <a:xfrm>
            <a:off x="431590" y="1228397"/>
            <a:ext cx="8388882" cy="1200329"/>
          </a:xfrm>
          <a:prstGeom prst="rect">
            <a:avLst/>
          </a:prstGeom>
          <a:noFill/>
        </p:spPr>
        <p:txBody>
          <a:bodyPr wrap="square" rtlCol="0">
            <a:spAutoFit/>
          </a:bodyPr>
          <a:lstStyle/>
          <a:p>
            <a:pPr marL="1028700" indent="-1028700">
              <a:buAutoNum type="romanUcPeriod"/>
            </a:pPr>
            <a:r>
              <a:rPr lang="en-US" sz="36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AutoNum type="romanUcPeriod"/>
            </a:pPr>
            <a:r>
              <a:rPr lang="en-US" sz="3600" b="1" dirty="0">
                <a:solidFill>
                  <a:srgbClr val="0000FF"/>
                </a:solidFill>
                <a:latin typeface="Times New Roman" panose="02020603050405020304" pitchFamily="18" charset="0"/>
                <a:cs typeface="Times New Roman" panose="02020603050405020304" pitchFamily="18" charset="0"/>
              </a:rPr>
              <a:t>NỘI DUNG BÀI HỌC</a:t>
            </a:r>
          </a:p>
        </p:txBody>
      </p:sp>
      <p:sp>
        <p:nvSpPr>
          <p:cNvPr id="7" name="Content Placeholder 2">
            <a:extLst>
              <a:ext uri="{FF2B5EF4-FFF2-40B4-BE49-F238E27FC236}">
                <a16:creationId xmlns:a16="http://schemas.microsoft.com/office/drawing/2014/main" id="{03A3E370-24CF-4586-8AC2-9AD4DDE178BB}"/>
              </a:ext>
            </a:extLst>
          </p:cNvPr>
          <p:cNvSpPr>
            <a:spLocks noGrp="1"/>
          </p:cNvSpPr>
          <p:nvPr>
            <p:ph idx="1"/>
          </p:nvPr>
        </p:nvSpPr>
        <p:spPr>
          <a:xfrm>
            <a:off x="0" y="3140968"/>
            <a:ext cx="8915400" cy="4525963"/>
          </a:xfrm>
        </p:spPr>
        <p:txBody>
          <a:bodyPr>
            <a:noAutofit/>
          </a:bodyPr>
          <a:lstStyle/>
          <a:p>
            <a:pPr algn="just">
              <a:spcBef>
                <a:spcPts val="0"/>
              </a:spcBef>
              <a:buFontTx/>
              <a:buChar char="-"/>
            </a:pP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ra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thức</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chí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a:t>
            </a:r>
          </a:p>
          <a:p>
            <a:pPr algn="just">
              <a:spcBef>
                <a:spcPts val="0"/>
              </a:spcBef>
              <a:buFontTx/>
              <a:buChar char="-"/>
            </a:pP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triển</a:t>
            </a:r>
            <a:r>
              <a:rPr lang="en-US" sz="3600" b="1" dirty="0">
                <a:latin typeface="Times New Roman" pitchFamily="18" charset="0"/>
                <a:cs typeface="Times New Roman" pitchFamily="18" charset="0"/>
              </a:rPr>
              <a:t>.</a:t>
            </a:r>
          </a:p>
          <a:p>
            <a:pPr algn="just">
              <a:spcBef>
                <a:spcPts val="0"/>
              </a:spcBef>
              <a:buFontTx/>
              <a:buChar char="-"/>
            </a:pP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tốt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r>
              <a:rPr lang="en-US" sz="3600" b="1" dirty="0">
                <a:latin typeface="Times New Roman" pitchFamily="18" charset="0"/>
                <a:cs typeface="Times New Roman" pitchFamily="18" charset="0"/>
              </a:rPr>
              <a:t>.</a:t>
            </a:r>
          </a:p>
          <a:p>
            <a:pPr algn="just">
              <a:spcBef>
                <a:spcPts val="0"/>
              </a:spcBef>
              <a:buFontTx/>
              <a:buChar char="-"/>
            </a:pPr>
            <a:r>
              <a:rPr lang="en-US" sz="3600" b="1" dirty="0" err="1">
                <a:latin typeface="Times New Roman" pitchFamily="18" charset="0"/>
                <a:cs typeface="Times New Roman" pitchFamily="18" charset="0"/>
              </a:rPr>
              <a:t>Nâng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lao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tốt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hội</a:t>
            </a:r>
            <a:r>
              <a:rPr lang="en-US" sz="3600" b="1" dirty="0">
                <a:latin typeface="Times New Roman" pitchFamily="18" charset="0"/>
                <a:cs typeface="Times New Roman" pitchFamily="18" charset="0"/>
              </a:rPr>
              <a:t>.</a:t>
            </a:r>
          </a:p>
        </p:txBody>
      </p:sp>
      <p:sp>
        <p:nvSpPr>
          <p:cNvPr id="8" name="Title 1">
            <a:extLst>
              <a:ext uri="{FF2B5EF4-FFF2-40B4-BE49-F238E27FC236}">
                <a16:creationId xmlns:a16="http://schemas.microsoft.com/office/drawing/2014/main" id="{B261AA03-9386-45D0-8543-FA329EB70C4A}"/>
              </a:ext>
            </a:extLst>
          </p:cNvPr>
          <p:cNvSpPr>
            <a:spLocks noGrp="1"/>
          </p:cNvSpPr>
          <p:nvPr>
            <p:ph type="title"/>
          </p:nvPr>
        </p:nvSpPr>
        <p:spPr>
          <a:xfrm>
            <a:off x="38100" y="2320905"/>
            <a:ext cx="9067800" cy="1143000"/>
          </a:xfrm>
        </p:spPr>
        <p:txBody>
          <a:bodyPr>
            <a:normAutofit/>
          </a:bodyPr>
          <a:lstStyle/>
          <a:p>
            <a:r>
              <a:rPr lang="en-US" sz="3600" b="1" dirty="0" smtClean="0">
                <a:solidFill>
                  <a:srgbClr val="0070C0"/>
                </a:solidFill>
                <a:latin typeface="Times New Roman" pitchFamily="18" charset="0"/>
                <a:cs typeface="Times New Roman" pitchFamily="18" charset="0"/>
              </a:rPr>
              <a:t>2. </a:t>
            </a:r>
            <a:r>
              <a:rPr lang="en-US" sz="3600" b="1" dirty="0">
                <a:solidFill>
                  <a:srgbClr val="0070C0"/>
                </a:solidFill>
                <a:latin typeface="Times New Roman" pitchFamily="18" charset="0"/>
                <a:cs typeface="Times New Roman" pitchFamily="18" charset="0"/>
              </a:rPr>
              <a:t>Ý </a:t>
            </a:r>
            <a:r>
              <a:rPr lang="en-US" sz="3600" b="1" dirty="0" err="1">
                <a:solidFill>
                  <a:srgbClr val="0070C0"/>
                </a:solidFill>
                <a:latin typeface="Times New Roman" pitchFamily="18" charset="0"/>
                <a:cs typeface="Times New Roman" pitchFamily="18" charset="0"/>
              </a:rPr>
              <a:t>nghĩa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của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thực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hiện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chủ</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và</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kỉ</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luật</a:t>
            </a:r>
            <a:r>
              <a:rPr lang="en-US" sz="36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0529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kinhtetrunguong.vn/content/uploads/images/thumbs/000215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32656"/>
            <a:ext cx="5832647" cy="479125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5857" y="5059050"/>
            <a:ext cx="5832647" cy="175432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tin</a:t>
            </a:r>
          </a:p>
          <a:p>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a:t>
            </a:r>
            <a:endParaRPr lang="en-US" sz="3600" b="1" dirty="0">
              <a:latin typeface="Times New Roman" pitchFamily="18" charset="0"/>
              <a:cs typeface="Times New Roman" pitchFamily="18" charset="0"/>
            </a:endParaRPr>
          </a:p>
          <a:p>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ngôn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endParaRPr lang="en-US" sz="3600" b="1" dirty="0">
              <a:latin typeface="Times New Roman" pitchFamily="18" charset="0"/>
              <a:cs typeface="Times New Roman" pitchFamily="18" charset="0"/>
            </a:endParaRPr>
          </a:p>
        </p:txBody>
      </p:sp>
      <p:sp>
        <p:nvSpPr>
          <p:cNvPr id="13" name="TextBox 12"/>
          <p:cNvSpPr txBox="1"/>
          <p:nvPr/>
        </p:nvSpPr>
        <p:spPr>
          <a:xfrm>
            <a:off x="35497" y="2209800"/>
            <a:ext cx="3039615" cy="83099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4800" dirty="0">
                <a:latin typeface="Times New Roman" pitchFamily="18" charset="0"/>
                <a:cs typeface="Times New Roman" pitchFamily="18" charset="0"/>
              </a:rPr>
              <a:t>DÂN BIẾT</a:t>
            </a:r>
          </a:p>
        </p:txBody>
      </p:sp>
      <p:sp>
        <p:nvSpPr>
          <p:cNvPr id="15" name="TextBox 14"/>
          <p:cNvSpPr txBox="1"/>
          <p:nvPr/>
        </p:nvSpPr>
        <p:spPr>
          <a:xfrm>
            <a:off x="35496" y="3207603"/>
            <a:ext cx="3039615"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800" dirty="0">
                <a:latin typeface="Times New Roman" pitchFamily="18" charset="0"/>
                <a:cs typeface="Times New Roman" pitchFamily="18" charset="0"/>
              </a:rPr>
              <a:t>DÂN BÀN</a:t>
            </a:r>
          </a:p>
        </p:txBody>
      </p:sp>
    </p:spTree>
    <p:extLst>
      <p:ext uri="{BB962C8B-B14F-4D97-AF65-F5344CB8AC3E}">
        <p14:creationId xmlns:p14="http://schemas.microsoft.com/office/powerpoint/2010/main" val="33263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f5.photo.zdn.vn/upload/original/2011/05/23/18/52/13061515611087018554_574_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853" y="-11460"/>
            <a:ext cx="6064651" cy="5099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uyengiao.vn/Uploads2010/hoangminhthe/hoct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681" y="0"/>
            <a:ext cx="6064651" cy="50819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92354" y="5724545"/>
            <a:ext cx="6013169"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vụ</a:t>
            </a:r>
            <a:r>
              <a:rPr lang="en-US" sz="3200" b="1" dirty="0">
                <a:latin typeface="Times New Roman" pitchFamily="18" charset="0"/>
                <a:cs typeface="Times New Roman" pitchFamily="18" charset="0"/>
              </a:rPr>
              <a:t> lao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p:txBody>
      </p:sp>
      <p:sp>
        <p:nvSpPr>
          <p:cNvPr id="18" name="TextBox 17"/>
          <p:cNvSpPr txBox="1"/>
          <p:nvPr/>
        </p:nvSpPr>
        <p:spPr>
          <a:xfrm>
            <a:off x="-36512" y="2209800"/>
            <a:ext cx="3038011" cy="83099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4800" dirty="0">
                <a:latin typeface="Times New Roman" pitchFamily="18" charset="0"/>
                <a:cs typeface="Times New Roman" pitchFamily="18" charset="0"/>
              </a:rPr>
              <a:t>DÂN LÀM</a:t>
            </a:r>
          </a:p>
        </p:txBody>
      </p:sp>
      <p:sp>
        <p:nvSpPr>
          <p:cNvPr id="8" name="TextBox 7">
            <a:extLst>
              <a:ext uri="{FF2B5EF4-FFF2-40B4-BE49-F238E27FC236}">
                <a16:creationId xmlns:a16="http://schemas.microsoft.com/office/drawing/2014/main" id="{94AB9742-D080-4778-90C8-4759524E938A}"/>
              </a:ext>
            </a:extLst>
          </p:cNvPr>
          <p:cNvSpPr txBox="1"/>
          <p:nvPr/>
        </p:nvSpPr>
        <p:spPr>
          <a:xfrm>
            <a:off x="3089373" y="5085184"/>
            <a:ext cx="6013169"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cử</a:t>
            </a:r>
            <a:endParaRPr lang="en-US" sz="32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4BB5B4D-8BFE-49C1-A733-BC1F68493A4A}"/>
              </a:ext>
            </a:extLst>
          </p:cNvPr>
          <p:cNvSpPr txBox="1"/>
          <p:nvPr/>
        </p:nvSpPr>
        <p:spPr>
          <a:xfrm>
            <a:off x="3095335" y="6326086"/>
            <a:ext cx="6013169"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p>
        </p:txBody>
      </p:sp>
      <p:pic>
        <p:nvPicPr>
          <p:cNvPr id="24580" name="Picture 4" descr="Không thể phủ nhận thành quả trong phòng, chống dịch COVID-19 của Việt Nam">
            <a:extLst>
              <a:ext uri="{FF2B5EF4-FFF2-40B4-BE49-F238E27FC236}">
                <a16:creationId xmlns:a16="http://schemas.microsoft.com/office/drawing/2014/main" id="{188E2E18-A479-464C-9AF8-9C764F0D9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852" y="19367"/>
            <a:ext cx="6113517"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24580"/>
                                        </p:tgtEl>
                                        <p:attrNameLst>
                                          <p:attrName>style.visibility</p:attrName>
                                        </p:attrNameLst>
                                      </p:cBhvr>
                                      <p:to>
                                        <p:strVal val="visible"/>
                                      </p:to>
                                    </p:set>
                                    <p:animEffect transition="in" filter="barn(inVertical)">
                                      <p:cBhvr>
                                        <p:cTn id="31"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holongkhanh.files.wordpress.com/2009/11/khieunaitoca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216" y="76200"/>
            <a:ext cx="5905584" cy="533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8" descr="http://www.dbndhanoi.gov.vn/Portals/9/news/KNT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216" y="95071"/>
            <a:ext cx="5905584" cy="53317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15816" y="5562600"/>
            <a:ext cx="6179282"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endParaRPr lang="en-US" sz="3600" b="1" dirty="0">
              <a:latin typeface="Times New Roman" pitchFamily="18" charset="0"/>
              <a:cs typeface="Times New Roman" pitchFamily="18" charset="0"/>
            </a:endParaRPr>
          </a:p>
          <a:p>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ngôn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endParaRPr lang="en-US" sz="3600" b="1" dirty="0">
              <a:latin typeface="Times New Roman" pitchFamily="18" charset="0"/>
              <a:cs typeface="Times New Roman" pitchFamily="18" charset="0"/>
            </a:endParaRPr>
          </a:p>
        </p:txBody>
      </p:sp>
      <p:sp>
        <p:nvSpPr>
          <p:cNvPr id="18" name="TextBox 17"/>
          <p:cNvSpPr txBox="1"/>
          <p:nvPr/>
        </p:nvSpPr>
        <p:spPr>
          <a:xfrm>
            <a:off x="31102" y="1556792"/>
            <a:ext cx="3131114" cy="156966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sz="4800" dirty="0">
                <a:latin typeface="Times New Roman" pitchFamily="18" charset="0"/>
                <a:cs typeface="Times New Roman" pitchFamily="18" charset="0"/>
              </a:rPr>
              <a:t>DÂN </a:t>
            </a:r>
          </a:p>
          <a:p>
            <a:pPr algn="ctr"/>
            <a:r>
              <a:rPr lang="en-US" sz="4800" dirty="0">
                <a:latin typeface="Times New Roman" pitchFamily="18" charset="0"/>
                <a:cs typeface="Times New Roman" pitchFamily="18" charset="0"/>
              </a:rPr>
              <a:t>KIỂM TRA</a:t>
            </a:r>
          </a:p>
        </p:txBody>
      </p:sp>
      <p:sp>
        <p:nvSpPr>
          <p:cNvPr id="6" name="TextBox 5">
            <a:extLst>
              <a:ext uri="{FF2B5EF4-FFF2-40B4-BE49-F238E27FC236}">
                <a16:creationId xmlns:a16="http://schemas.microsoft.com/office/drawing/2014/main" id="{8EF2C18A-520B-45B3-8024-574A6E9A0E86}"/>
              </a:ext>
            </a:extLst>
          </p:cNvPr>
          <p:cNvSpPr txBox="1"/>
          <p:nvPr/>
        </p:nvSpPr>
        <p:spPr>
          <a:xfrm>
            <a:off x="-5544" y="3218059"/>
            <a:ext cx="3142207" cy="156966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sz="4800" dirty="0">
                <a:latin typeface="Times New Roman" pitchFamily="18" charset="0"/>
                <a:cs typeface="Times New Roman" pitchFamily="18" charset="0"/>
              </a:rPr>
              <a:t>DÂN </a:t>
            </a:r>
          </a:p>
          <a:p>
            <a:pPr algn="ctr"/>
            <a:r>
              <a:rPr lang="en-US" sz="4800" dirty="0">
                <a:latin typeface="Times New Roman" pitchFamily="18" charset="0"/>
                <a:cs typeface="Times New Roman" pitchFamily="18" charset="0"/>
              </a:rPr>
              <a:t>GIÁM SÁT</a:t>
            </a:r>
          </a:p>
        </p:txBody>
      </p:sp>
    </p:spTree>
    <p:extLst>
      <p:ext uri="{BB962C8B-B14F-4D97-AF65-F5344CB8AC3E}">
        <p14:creationId xmlns:p14="http://schemas.microsoft.com/office/powerpoint/2010/main" val="15177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Vận dụng tư tưởng Hồ Chí Minh vào xây dựng chính sách Người có công và an  sinh xã hội ở Việt Nam hiện nay Ngày cập nhật 26/09/2016 Tư tưởng Hồ Chí  Minh về chính sách người có công và an sinh xã hội được Hồ Chí Minh đề ra  ngay từ những ngày ...">
            <a:extLst>
              <a:ext uri="{FF2B5EF4-FFF2-40B4-BE49-F238E27FC236}">
                <a16:creationId xmlns:a16="http://schemas.microsoft.com/office/drawing/2014/main" id="{6ED9EAC0-E25E-457A-B808-C112910C8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44" y="620688"/>
            <a:ext cx="7287344" cy="540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07C3B7-3E81-4981-B7DD-AE5E61233BA4}"/>
              </a:ext>
            </a:extLst>
          </p:cNvPr>
          <p:cNvSpPr txBox="1"/>
          <p:nvPr/>
        </p:nvSpPr>
        <p:spPr>
          <a:xfrm>
            <a:off x="31102" y="2209800"/>
            <a:ext cx="2092626"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latin typeface="Times New Roman" pitchFamily="18" charset="0"/>
                <a:cs typeface="Times New Roman" pitchFamily="18" charset="0"/>
              </a:rPr>
              <a:t>DÂN </a:t>
            </a:r>
          </a:p>
          <a:p>
            <a:pPr algn="ctr"/>
            <a:r>
              <a:rPr lang="en-US" sz="4000" dirty="0">
                <a:latin typeface="Times New Roman" pitchFamily="18" charset="0"/>
                <a:cs typeface="Times New Roman" pitchFamily="18" charset="0"/>
              </a:rPr>
              <a:t>THỤ</a:t>
            </a:r>
          </a:p>
          <a:p>
            <a:pPr algn="ctr"/>
            <a:r>
              <a:rPr lang="en-US" sz="4000" dirty="0">
                <a:latin typeface="Times New Roman" pitchFamily="18" charset="0"/>
                <a:cs typeface="Times New Roman" pitchFamily="18" charset="0"/>
              </a:rPr>
              <a:t>HƯỞNG</a:t>
            </a:r>
          </a:p>
        </p:txBody>
      </p:sp>
    </p:spTree>
    <p:extLst>
      <p:ext uri="{BB962C8B-B14F-4D97-AF65-F5344CB8AC3E}">
        <p14:creationId xmlns:p14="http://schemas.microsoft.com/office/powerpoint/2010/main" val="13927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wipe(down)">
                                      <p:cBhvr>
                                        <p:cTn id="10"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CB58-2D4D-42FE-8D7B-82C4A315785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2784BFF-87ED-4D4D-B8D9-F89FA6190B40}"/>
              </a:ext>
            </a:extLst>
          </p:cNvPr>
          <p:cNvPicPr>
            <a:picLocks noGrp="1" noChangeAspect="1"/>
          </p:cNvPicPr>
          <p:nvPr>
            <p:ph idx="1"/>
          </p:nvPr>
        </p:nvPicPr>
        <p:blipFill>
          <a:blip r:embed="rId2"/>
          <a:stretch>
            <a:fillRect/>
          </a:stretch>
        </p:blipFill>
        <p:spPr>
          <a:xfrm>
            <a:off x="457200" y="404664"/>
            <a:ext cx="8229600" cy="5220642"/>
          </a:xfrm>
          <a:prstGeom prst="rect">
            <a:avLst/>
          </a:prstGeom>
        </p:spPr>
      </p:pic>
    </p:spTree>
    <p:extLst>
      <p:ext uri="{BB962C8B-B14F-4D97-AF65-F5344CB8AC3E}">
        <p14:creationId xmlns:p14="http://schemas.microsoft.com/office/powerpoint/2010/main" val="236199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ÙA GIÁC LÂM: Dấu &amp;quot;Hỏi Ngã&amp;quot; Trong Văn C﻿hương ﻿Việt Nam">
            <a:extLst>
              <a:ext uri="{FF2B5EF4-FFF2-40B4-BE49-F238E27FC236}">
                <a16:creationId xmlns:a16="http://schemas.microsoft.com/office/drawing/2014/main" id="{4125586E-59F3-414C-A56D-A653E99AD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2736303" cy="451079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D7C24377-A234-4068-B253-7FE72E72FFAB}"/>
              </a:ext>
            </a:extLst>
          </p:cNvPr>
          <p:cNvSpPr/>
          <p:nvPr/>
        </p:nvSpPr>
        <p:spPr>
          <a:xfrm>
            <a:off x="4067944" y="1196752"/>
            <a:ext cx="4608512" cy="2952328"/>
          </a:xfrm>
          <a:prstGeom prst="wedgeEllipseCallout">
            <a:avLst>
              <a:gd name="adj1" fmla="val -64816"/>
              <a:gd name="adj2" fmla="val -1115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4158418-DDD1-4A96-9780-7100689BDF87}"/>
              </a:ext>
            </a:extLst>
          </p:cNvPr>
          <p:cNvSpPr txBox="1"/>
          <p:nvPr/>
        </p:nvSpPr>
        <p:spPr>
          <a:xfrm>
            <a:off x="4572000" y="1848306"/>
            <a:ext cx="3437520" cy="20621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lang="en-US" sz="3200" b="1" dirty="0">
                <a:solidFill>
                  <a:prstClr val="black"/>
                </a:solidFill>
                <a:latin typeface="Times New Roman" panose="02020603050405020304" pitchFamily="18" charset="0"/>
                <a:cs typeface="Times New Roman" panose="02020603050405020304" pitchFamily="18" charset="0"/>
              </a:rPr>
              <a:t>c</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ần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èn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1262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E718F5-B7A5-47CC-AB80-5F332BFAC18D}"/>
              </a:ext>
            </a:extLst>
          </p:cNvPr>
          <p:cNvPicPr>
            <a:picLocks noChangeAspect="1"/>
          </p:cNvPicPr>
          <p:nvPr/>
        </p:nvPicPr>
        <p:blipFill>
          <a:blip r:embed="rId2"/>
          <a:stretch>
            <a:fillRect/>
          </a:stretch>
        </p:blipFill>
        <p:spPr>
          <a:xfrm>
            <a:off x="179512" y="44624"/>
            <a:ext cx="8712968" cy="5489401"/>
          </a:xfrm>
          <a:prstGeom prst="rect">
            <a:avLst/>
          </a:prstGeom>
        </p:spPr>
      </p:pic>
      <p:sp>
        <p:nvSpPr>
          <p:cNvPr id="3" name="TextBox 2">
            <a:extLst>
              <a:ext uri="{FF2B5EF4-FFF2-40B4-BE49-F238E27FC236}">
                <a16:creationId xmlns:a16="http://schemas.microsoft.com/office/drawing/2014/main" id="{5A2AAE76-7EE9-4EE5-9D71-32A9FF733FBD}"/>
              </a:ext>
            </a:extLst>
          </p:cNvPr>
          <p:cNvSpPr txBox="1"/>
          <p:nvPr/>
        </p:nvSpPr>
        <p:spPr>
          <a:xfrm>
            <a:off x="251520" y="5877272"/>
            <a:ext cx="8568952" cy="707886"/>
          </a:xfrm>
          <a:prstGeom prst="rect">
            <a:avLst/>
          </a:prstGeom>
          <a:noFill/>
        </p:spPr>
        <p:txBody>
          <a:bodyPr wrap="square" rtlCol="0">
            <a:spAutoFit/>
          </a:bodyPr>
          <a:lstStyle/>
          <a:p>
            <a:pPr algn="ctr"/>
            <a:r>
              <a:rPr lang="en-GB" sz="2000" b="1" dirty="0" err="1">
                <a:latin typeface="Times New Roman" panose="02020603050405020304" pitchFamily="18" charset="0"/>
                <a:cs typeface="Times New Roman" panose="02020603050405020304" pitchFamily="18" charset="0"/>
              </a:rPr>
              <a:t>Cử</a:t>
            </a:r>
            <a:r>
              <a:rPr lang="en-GB" sz="2000" b="1" dirty="0">
                <a:latin typeface="Times New Roman" panose="02020603050405020304" pitchFamily="18" charset="0"/>
                <a:cs typeface="Times New Roman" panose="02020603050405020304" pitchFamily="18" charset="0"/>
              </a:rPr>
              <a:t> tri </a:t>
            </a:r>
            <a:r>
              <a:rPr lang="en-GB" sz="2000" b="1" dirty="0" err="1">
                <a:latin typeface="Times New Roman" panose="02020603050405020304" pitchFamily="18" charset="0"/>
                <a:cs typeface="Times New Roman" panose="02020603050405020304" pitchFamily="18" charset="0"/>
              </a:rPr>
              <a:t>cả</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nước</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nô</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nức</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đi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bầu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cử</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Đại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biểu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Quốc</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hội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khóa</a:t>
            </a:r>
            <a:r>
              <a:rPr lang="en-GB" sz="2000" b="1" dirty="0">
                <a:latin typeface="Times New Roman" panose="02020603050405020304" pitchFamily="18" charset="0"/>
                <a:cs typeface="Times New Roman" panose="02020603050405020304" pitchFamily="18" charset="0"/>
              </a:rPr>
              <a:t> XV </a:t>
            </a:r>
            <a:r>
              <a:rPr lang="en-GB" sz="2000" b="1" dirty="0" err="1">
                <a:latin typeface="Times New Roman" panose="02020603050405020304" pitchFamily="18" charset="0"/>
                <a:cs typeface="Times New Roman" panose="02020603050405020304" pitchFamily="18" charset="0"/>
              </a:rPr>
              <a:t>và</a:t>
            </a:r>
            <a:r>
              <a:rPr lang="en-GB" sz="2000" b="1" dirty="0">
                <a:latin typeface="Times New Roman" panose="02020603050405020304" pitchFamily="18" charset="0"/>
                <a:cs typeface="Times New Roman" panose="02020603050405020304" pitchFamily="18" charset="0"/>
              </a:rPr>
              <a:t> HĐND </a:t>
            </a:r>
            <a:r>
              <a:rPr lang="en-GB" sz="2000" b="1" dirty="0" err="1">
                <a:latin typeface="Times New Roman" panose="02020603050405020304" pitchFamily="18" charset="0"/>
                <a:cs typeface="Times New Roman" panose="02020603050405020304" pitchFamily="18" charset="0"/>
              </a:rPr>
              <a:t>các</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cấp</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nhiệm</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kỳ</a:t>
            </a:r>
            <a:r>
              <a:rPr lang="en-GB" sz="2000" b="1" dirty="0">
                <a:latin typeface="Times New Roman" panose="02020603050405020304" pitchFamily="18" charset="0"/>
                <a:cs typeface="Times New Roman" panose="02020603050405020304" pitchFamily="18" charset="0"/>
              </a:rPr>
              <a:t> 2021-2026 </a:t>
            </a:r>
            <a:r>
              <a:rPr lang="en-GB" sz="2000" b="1" dirty="0" err="1">
                <a:latin typeface="Times New Roman" panose="02020603050405020304" pitchFamily="18" charset="0"/>
                <a:cs typeface="Times New Roman" panose="02020603050405020304" pitchFamily="18" charset="0"/>
              </a:rPr>
              <a:t>ngày</a:t>
            </a:r>
            <a:r>
              <a:rPr lang="en-GB" sz="2000" b="1" dirty="0">
                <a:latin typeface="Times New Roman" panose="02020603050405020304" pitchFamily="18" charset="0"/>
                <a:cs typeface="Times New Roman" panose="02020603050405020304" pitchFamily="18" charset="0"/>
              </a:rPr>
              <a:t> 23/5/2021</a:t>
            </a:r>
          </a:p>
        </p:txBody>
      </p:sp>
    </p:spTree>
    <p:extLst>
      <p:ext uri="{BB962C8B-B14F-4D97-AF65-F5344CB8AC3E}">
        <p14:creationId xmlns:p14="http://schemas.microsoft.com/office/powerpoint/2010/main" val="261818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à Nội thiết lập &amp;#39;vùng xanh&amp;#39; an toàn với dịch COVID-19">
            <a:extLst>
              <a:ext uri="{FF2B5EF4-FFF2-40B4-BE49-F238E27FC236}">
                <a16:creationId xmlns:a16="http://schemas.microsoft.com/office/drawing/2014/main" id="{97241DEF-8C32-43AB-9EB3-7923682F6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001" y="1318356"/>
            <a:ext cx="4427997" cy="2634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81610D-5995-428A-9F82-CF9A9EA2E70E}"/>
              </a:ext>
            </a:extLst>
          </p:cNvPr>
          <p:cNvSpPr txBox="1"/>
          <p:nvPr/>
        </p:nvSpPr>
        <p:spPr>
          <a:xfrm>
            <a:off x="251520" y="85506"/>
            <a:ext cx="381642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 ĐẶT VẤN ĐỀ</a:t>
            </a:r>
          </a:p>
        </p:txBody>
      </p:sp>
      <p:sp>
        <p:nvSpPr>
          <p:cNvPr id="6" name="TextBox 5">
            <a:extLst>
              <a:ext uri="{FF2B5EF4-FFF2-40B4-BE49-F238E27FC236}">
                <a16:creationId xmlns:a16="http://schemas.microsoft.com/office/drawing/2014/main" id="{D93D0248-3CCA-4492-B04E-6AB70225E3B0}"/>
              </a:ext>
            </a:extLst>
          </p:cNvPr>
          <p:cNvSpPr txBox="1"/>
          <p:nvPr/>
        </p:nvSpPr>
        <p:spPr>
          <a:xfrm>
            <a:off x="35525" y="672025"/>
            <a:ext cx="9072949"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dịch</a:t>
            </a:r>
            <a:endParaRPr lang="en-US"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C4CB681-9CE7-4EAD-BD10-25D1106E5DD6}"/>
              </a:ext>
            </a:extLst>
          </p:cNvPr>
          <p:cNvSpPr txBox="1"/>
          <p:nvPr/>
        </p:nvSpPr>
        <p:spPr>
          <a:xfrm>
            <a:off x="216481" y="4293096"/>
            <a:ext cx="8711039" cy="2554545"/>
          </a:xfrm>
          <a:prstGeom prst="rect">
            <a:avLst/>
          </a:prstGeom>
          <a:noFill/>
        </p:spPr>
        <p:txBody>
          <a:bodyPr wrap="none" rtlCol="0">
            <a:spAutoFit/>
          </a:bodyPr>
          <a:lstStyle/>
          <a:p>
            <a:pPr algn="ct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tốt</a:t>
            </a:r>
            <a:r>
              <a:rPr lang="en-US" sz="3200" b="1" dirty="0">
                <a:solidFill>
                  <a:srgbClr val="FF0000"/>
                </a:solidFill>
                <a:latin typeface="Times New Roman" pitchFamily="18" charset="0"/>
                <a:cs typeface="Times New Roman" pitchFamily="18" charset="0"/>
              </a:rPr>
              <a:t> +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cao</a:t>
            </a:r>
            <a:endParaRPr lang="en-US" sz="3200" b="1" dirty="0">
              <a:solidFill>
                <a:srgbClr val="FF0000"/>
              </a:solidFill>
              <a:latin typeface="Times New Roman" pitchFamily="18" charset="0"/>
              <a:cs typeface="Times New Roman" pitchFamily="18" charset="0"/>
            </a:endParaRPr>
          </a:p>
          <a:p>
            <a:pPr marL="457200" indent="-457200" algn="ctr">
              <a:buFont typeface="Wingdings" panose="05000000000000000000" pitchFamily="2" charset="2"/>
              <a:buChar char="à"/>
            </a:pPr>
            <a:r>
              <a:rPr lang="en-US" sz="3200" b="1" dirty="0" err="1">
                <a:solidFill>
                  <a:srgbClr val="0000FF"/>
                </a:solidFill>
                <a:latin typeface="Times New Roman" pitchFamily="18" charset="0"/>
                <a:cs typeface="Times New Roman" pitchFamily="18" charset="0"/>
                <a:sym typeface="Wingdings" pitchFamily="2" charset="2"/>
              </a:rPr>
              <a:t>Bảo</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vệ</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được</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vùng</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xanh</a:t>
            </a:r>
            <a:r>
              <a:rPr lang="en-US" sz="3200" b="1" dirty="0">
                <a:solidFill>
                  <a:srgbClr val="0000FF"/>
                </a:solidFill>
                <a:latin typeface="Times New Roman" pitchFamily="18" charset="0"/>
                <a:cs typeface="Times New Roman" pitchFamily="18" charset="0"/>
                <a:sym typeface="Wingdings" pitchFamily="2" charset="2"/>
              </a:rPr>
              <a:t> an </a:t>
            </a:r>
            <a:r>
              <a:rPr lang="en-US" sz="3200" b="1" dirty="0" err="1">
                <a:solidFill>
                  <a:srgbClr val="0000FF"/>
                </a:solidFill>
                <a:latin typeface="Times New Roman" pitchFamily="18" charset="0"/>
                <a:cs typeface="Times New Roman" pitchFamily="18" charset="0"/>
                <a:sym typeface="Wingdings" pitchFamily="2" charset="2"/>
              </a:rPr>
              <a:t>toàn</a:t>
            </a:r>
            <a:endParaRPr lang="en-US" sz="3200" b="1" dirty="0">
              <a:solidFill>
                <a:srgbClr val="0000FF"/>
              </a:solidFill>
              <a:latin typeface="Times New Roman" pitchFamily="18" charset="0"/>
              <a:cs typeface="Times New Roman" pitchFamily="18" charset="0"/>
              <a:sym typeface="Wingdings" pitchFamily="2" charset="2"/>
            </a:endParaRPr>
          </a:p>
          <a:p>
            <a:pPr marL="457200" indent="-457200" algn="ctr">
              <a:buFont typeface="Wingdings" panose="05000000000000000000" pitchFamily="2" charset="2"/>
              <a:buChar char="à"/>
            </a:pPr>
            <a:r>
              <a:rPr lang="en-US" sz="3200" b="1" dirty="0" err="1">
                <a:solidFill>
                  <a:srgbClr val="0000FF"/>
                </a:solidFill>
                <a:latin typeface="Times New Roman" pitchFamily="18" charset="0"/>
                <a:cs typeface="Times New Roman" pitchFamily="18" charset="0"/>
                <a:sym typeface="Wingdings" pitchFamily="2" charset="2"/>
              </a:rPr>
              <a:t>Bảo</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vệ</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sức</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khỏe</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và</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tính</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mạng</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người</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dân</a:t>
            </a:r>
            <a:endParaRPr lang="en-US" sz="3200" b="1" dirty="0">
              <a:solidFill>
                <a:srgbClr val="0000FF"/>
              </a:solidFill>
              <a:latin typeface="Times New Roman" pitchFamily="18" charset="0"/>
              <a:cs typeface="Times New Roman" pitchFamily="18" charset="0"/>
              <a:sym typeface="Wingdings" pitchFamily="2" charset="2"/>
            </a:endParaRPr>
          </a:p>
          <a:p>
            <a:pPr marL="457200" indent="-457200" algn="ctr">
              <a:buFont typeface="Wingdings" panose="05000000000000000000" pitchFamily="2" charset="2"/>
              <a:buChar char="à"/>
            </a:pPr>
            <a:r>
              <a:rPr lang="en-US" sz="3200" b="1" dirty="0" err="1">
                <a:solidFill>
                  <a:srgbClr val="0000FF"/>
                </a:solidFill>
                <a:latin typeface="Times New Roman" pitchFamily="18" charset="0"/>
                <a:cs typeface="Times New Roman" pitchFamily="18" charset="0"/>
                <a:sym typeface="Wingdings" pitchFamily="2" charset="2"/>
              </a:rPr>
              <a:t>Góp</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phần</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thành</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công</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phòng</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chống</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dịch</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bệnh</a:t>
            </a:r>
            <a:endParaRPr lang="en-US" sz="3200" b="1" dirty="0">
              <a:solidFill>
                <a:srgbClr val="0000FF"/>
              </a:solidFill>
              <a:latin typeface="Times New Roman" pitchFamily="18" charset="0"/>
              <a:cs typeface="Times New Roman" pitchFamily="18" charset="0"/>
              <a:sym typeface="Wingdings" pitchFamily="2" charset="2"/>
            </a:endParaRPr>
          </a:p>
          <a:p>
            <a:pPr marL="457200" indent="-457200" algn="ctr">
              <a:buFont typeface="Wingdings" panose="05000000000000000000" pitchFamily="2" charset="2"/>
              <a:buChar char="à"/>
            </a:pP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54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71288-07CB-461B-8E2B-62F1528CF733}"/>
              </a:ext>
            </a:extLst>
          </p:cNvPr>
          <p:cNvPicPr>
            <a:picLocks noChangeAspect="1"/>
          </p:cNvPicPr>
          <p:nvPr/>
        </p:nvPicPr>
        <p:blipFill>
          <a:blip r:embed="rId2"/>
          <a:stretch>
            <a:fillRect/>
          </a:stretch>
        </p:blipFill>
        <p:spPr>
          <a:xfrm>
            <a:off x="395536" y="332657"/>
            <a:ext cx="8208912" cy="5349006"/>
          </a:xfrm>
          <a:prstGeom prst="rect">
            <a:avLst/>
          </a:prstGeom>
        </p:spPr>
      </p:pic>
      <p:sp>
        <p:nvSpPr>
          <p:cNvPr id="5" name="TextBox 4">
            <a:extLst>
              <a:ext uri="{FF2B5EF4-FFF2-40B4-BE49-F238E27FC236}">
                <a16:creationId xmlns:a16="http://schemas.microsoft.com/office/drawing/2014/main" id="{6D671D54-1043-4C8F-A195-730AFA8F42F6}"/>
              </a:ext>
            </a:extLst>
          </p:cNvPr>
          <p:cNvSpPr txBox="1"/>
          <p:nvPr/>
        </p:nvSpPr>
        <p:spPr>
          <a:xfrm>
            <a:off x="395536" y="5879012"/>
            <a:ext cx="8208911" cy="707886"/>
          </a:xfrm>
          <a:prstGeom prst="rect">
            <a:avLst/>
          </a:prstGeom>
          <a:noFill/>
        </p:spPr>
        <p:txBody>
          <a:bodyPr wrap="square">
            <a:spAutoFit/>
          </a:bodyPr>
          <a:lstStyle/>
          <a:p>
            <a:pPr algn="ctr" fontAlgn="base"/>
            <a:r>
              <a:rPr lang="en-GB" sz="2000" b="1" dirty="0" err="1">
                <a:latin typeface="Times New Roman" panose="02020603050405020304" pitchFamily="18" charset="0"/>
                <a:cs typeface="Times New Roman" panose="02020603050405020304" pitchFamily="18" charset="0"/>
              </a:rPr>
              <a:t>Thành</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phố</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Hồ</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Chí</a:t>
            </a:r>
            <a:r>
              <a:rPr lang="en-GB" sz="2000" b="1" dirty="0">
                <a:latin typeface="Times New Roman" panose="02020603050405020304" pitchFamily="18" charset="0"/>
                <a:cs typeface="Times New Roman" panose="02020603050405020304" pitchFamily="18" charset="0"/>
              </a:rPr>
              <a:t> Minh </a:t>
            </a:r>
            <a:r>
              <a:rPr lang="en-GB" sz="2000" b="1" dirty="0" err="1">
                <a:latin typeface="Times New Roman" panose="02020603050405020304" pitchFamily="18" charset="0"/>
                <a:cs typeface="Times New Roman" panose="02020603050405020304" pitchFamily="18" charset="0"/>
              </a:rPr>
              <a:t>lấy</a:t>
            </a:r>
            <a:r>
              <a:rPr lang="en-GB" sz="2000" b="1" dirty="0">
                <a:latin typeface="Times New Roman" panose="02020603050405020304" pitchFamily="18" charset="0"/>
                <a:cs typeface="Times New Roman" panose="02020603050405020304" pitchFamily="18" charset="0"/>
              </a:rPr>
              <a:t> ý </a:t>
            </a:r>
            <a:r>
              <a:rPr lang="en-GB" sz="2000" b="1" dirty="0" err="1">
                <a:latin typeface="Times New Roman" panose="02020603050405020304" pitchFamily="18" charset="0"/>
                <a:cs typeface="Times New Roman" panose="02020603050405020304" pitchFamily="18" charset="0"/>
              </a:rPr>
              <a:t>kiến</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góp</a:t>
            </a:r>
            <a:r>
              <a:rPr lang="en-GB" sz="2000" b="1" dirty="0">
                <a:latin typeface="Times New Roman" panose="02020603050405020304" pitchFamily="18" charset="0"/>
                <a:cs typeface="Times New Roman" panose="02020603050405020304" pitchFamily="18" charset="0"/>
              </a:rPr>
              <a:t> ý </a:t>
            </a:r>
            <a:r>
              <a:rPr lang="en-GB" sz="2000" b="1" dirty="0" err="1">
                <a:latin typeface="Times New Roman" panose="02020603050405020304" pitchFamily="18" charset="0"/>
                <a:cs typeface="Times New Roman" panose="02020603050405020304" pitchFamily="18" charset="0"/>
              </a:rPr>
              <a:t>về</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đề</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án</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xây</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dựng</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xã</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hội</a:t>
            </a:r>
            <a:endParaRPr lang="en-GB" sz="2000" b="1" dirty="0">
              <a:latin typeface="Times New Roman" panose="02020603050405020304" pitchFamily="18" charset="0"/>
              <a:cs typeface="Times New Roman" panose="02020603050405020304" pitchFamily="18" charset="0"/>
            </a:endParaRPr>
          </a:p>
          <a:p>
            <a:pPr algn="ctr" fontAlgn="base"/>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học</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tập</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giai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đoạn</a:t>
            </a:r>
            <a:r>
              <a:rPr lang="en-GB" sz="2000" b="1" dirty="0">
                <a:latin typeface="Times New Roman" panose="02020603050405020304" pitchFamily="18" charset="0"/>
                <a:cs typeface="Times New Roman" panose="02020603050405020304" pitchFamily="18" charset="0"/>
              </a:rPr>
              <a:t> 2021-2030</a:t>
            </a:r>
            <a:endParaRPr lang="en-GB" sz="2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34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ó Thủ tướng Vũ Đức Đam: Phải hành động để bảo vệ quyền trẻ em">
            <a:extLst>
              <a:ext uri="{FF2B5EF4-FFF2-40B4-BE49-F238E27FC236}">
                <a16:creationId xmlns:a16="http://schemas.microsoft.com/office/drawing/2014/main" id="{A0654AEE-FD95-4FE3-B180-5C45F1D4F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496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14FBB1-52E6-477F-AE83-0A6AAFB78AEC}"/>
              </a:ext>
            </a:extLst>
          </p:cNvPr>
          <p:cNvSpPr txBox="1"/>
          <p:nvPr/>
        </p:nvSpPr>
        <p:spPr>
          <a:xfrm>
            <a:off x="2195736" y="6309320"/>
            <a:ext cx="5616624" cy="523220"/>
          </a:xfrm>
          <a:prstGeom prst="rect">
            <a:avLst/>
          </a:prstGeom>
          <a:noFill/>
        </p:spPr>
        <p:txBody>
          <a:bodyPr wrap="square" rtlCol="0">
            <a:spAutoFit/>
          </a:bodyPr>
          <a:lstStyle/>
          <a:p>
            <a:pPr algn="ctr"/>
            <a:r>
              <a:rPr lang="en-GB" sz="2800" b="1" dirty="0" err="1">
                <a:latin typeface="Times New Roman" panose="02020603050405020304" pitchFamily="18" charset="0"/>
                <a:cs typeface="Times New Roman" panose="02020603050405020304" pitchFamily="18" charset="0"/>
              </a:rPr>
              <a:t>Tham</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gia</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diễn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đàn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trẻ</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em</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Quốc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gia</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34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5E7A3-18EA-461F-9AED-1F71C224CE52}"/>
              </a:ext>
            </a:extLst>
          </p:cNvPr>
          <p:cNvPicPr>
            <a:picLocks noChangeAspect="1"/>
          </p:cNvPicPr>
          <p:nvPr/>
        </p:nvPicPr>
        <p:blipFill>
          <a:blip r:embed="rId2"/>
          <a:stretch>
            <a:fillRect/>
          </a:stretch>
        </p:blipFill>
        <p:spPr>
          <a:xfrm>
            <a:off x="539552" y="548680"/>
            <a:ext cx="7704856" cy="5328592"/>
          </a:xfrm>
          <a:prstGeom prst="rect">
            <a:avLst/>
          </a:prstGeom>
        </p:spPr>
      </p:pic>
      <p:sp>
        <p:nvSpPr>
          <p:cNvPr id="3" name="TextBox 2">
            <a:extLst>
              <a:ext uri="{FF2B5EF4-FFF2-40B4-BE49-F238E27FC236}">
                <a16:creationId xmlns:a16="http://schemas.microsoft.com/office/drawing/2014/main" id="{5CE530C1-353E-4B41-9A39-B7DEEF9B46C5}"/>
              </a:ext>
            </a:extLst>
          </p:cNvPr>
          <p:cNvSpPr txBox="1"/>
          <p:nvPr/>
        </p:nvSpPr>
        <p:spPr>
          <a:xfrm>
            <a:off x="827584" y="6165304"/>
            <a:ext cx="7200800" cy="461665"/>
          </a:xfrm>
          <a:prstGeom prst="rect">
            <a:avLst/>
          </a:prstGeom>
          <a:noFill/>
        </p:spPr>
        <p:txBody>
          <a:bodyPr wrap="square" rtlCol="0">
            <a:spAutoFit/>
          </a:bodyPr>
          <a:lstStyle/>
          <a:p>
            <a:pPr algn="ctr"/>
            <a:r>
              <a:rPr lang="en-GB" sz="2400" b="1" dirty="0" err="1">
                <a:latin typeface="Times New Roman" panose="02020603050405020304" pitchFamily="18" charset="0"/>
                <a:cs typeface="Times New Roman" panose="02020603050405020304" pitchFamily="18" charset="0"/>
              </a:rPr>
              <a:t>Tham</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gia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bầu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cử</a:t>
            </a:r>
            <a:r>
              <a:rPr lang="en-GB" sz="2400" b="1" dirty="0">
                <a:latin typeface="Times New Roman" panose="02020603050405020304" pitchFamily="18" charset="0"/>
                <a:cs typeface="Times New Roman" panose="02020603050405020304" pitchFamily="18" charset="0"/>
              </a:rPr>
              <a:t> ban </a:t>
            </a:r>
            <a:r>
              <a:rPr lang="en-GB" sz="2400" b="1" dirty="0" err="1">
                <a:latin typeface="Times New Roman" panose="02020603050405020304" pitchFamily="18" charset="0"/>
                <a:cs typeface="Times New Roman" panose="02020603050405020304" pitchFamily="18" charset="0"/>
              </a:rPr>
              <a:t>chỉ</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huy</a:t>
            </a:r>
            <a:r>
              <a:rPr lang="en-GB" sz="2400" b="1" dirty="0">
                <a:latin typeface="Times New Roman" panose="02020603050405020304" pitchFamily="18" charset="0"/>
                <a:cs typeface="Times New Roman" panose="02020603050405020304" pitchFamily="18" charset="0"/>
              </a:rPr>
              <a:t> Chi </a:t>
            </a:r>
            <a:r>
              <a:rPr lang="en-GB" sz="2400" b="1" dirty="0" err="1">
                <a:latin typeface="Times New Roman" panose="02020603050405020304" pitchFamily="18" charset="0"/>
                <a:cs typeface="Times New Roman" panose="02020603050405020304" pitchFamily="18" charset="0"/>
              </a:rPr>
              <a:t>đội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Liên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đội</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24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49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16"/>
            <a:ext cx="975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5943600"/>
            <a:ext cx="8385629"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Nghe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bộ</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588259052"/>
      </p:ext>
    </p:extLst>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C2A8-118D-4A35-9507-E1FA248F27F8}"/>
              </a:ext>
            </a:extLst>
          </p:cNvPr>
          <p:cNvSpPr>
            <a:spLocks noGrp="1"/>
          </p:cNvSpPr>
          <p:nvPr>
            <p:ph type="title"/>
          </p:nvPr>
        </p:nvSpPr>
        <p:spPr>
          <a:xfrm>
            <a:off x="457200" y="0"/>
            <a:ext cx="8229600" cy="1143000"/>
          </a:xfrm>
        </p:spPr>
        <p:txBody>
          <a:bodyPr>
            <a:normAutofit/>
          </a:bodyPr>
          <a:lstStyle/>
          <a:p>
            <a:r>
              <a:rPr lang="en-GB" sz="3600" b="1" dirty="0">
                <a:latin typeface="Times New Roman" panose="02020603050405020304" pitchFamily="18" charset="0"/>
                <a:cs typeface="Times New Roman" panose="02020603050405020304" pitchFamily="18" charset="0"/>
              </a:rPr>
              <a:t>NHỮNG VIỆC LÀM THIẾU DÂN CHỦ</a:t>
            </a:r>
          </a:p>
        </p:txBody>
      </p:sp>
      <p:sp>
        <p:nvSpPr>
          <p:cNvPr id="3" name="Content Placeholder 2">
            <a:extLst>
              <a:ext uri="{FF2B5EF4-FFF2-40B4-BE49-F238E27FC236}">
                <a16:creationId xmlns:a16="http://schemas.microsoft.com/office/drawing/2014/main" id="{61CF2658-7DEE-4C6F-9C08-2137A459785B}"/>
              </a:ext>
            </a:extLst>
          </p:cNvPr>
          <p:cNvSpPr>
            <a:spLocks noGrp="1"/>
          </p:cNvSpPr>
          <p:nvPr>
            <p:ph idx="1"/>
          </p:nvPr>
        </p:nvSpPr>
        <p:spPr>
          <a:xfrm>
            <a:off x="251520" y="980728"/>
            <a:ext cx="8640960" cy="5688632"/>
          </a:xfrm>
        </p:spPr>
        <p:txBody>
          <a:bodyPr>
            <a:normAutofit fontScale="92500" lnSpcReduction="20000"/>
          </a:bodyPr>
          <a:lstStyle/>
          <a:p>
            <a:pPr marL="0" indent="0" algn="just">
              <a:buNone/>
            </a:pPr>
            <a:r>
              <a:rPr lang="en-GB" sz="3500" dirty="0">
                <a:latin typeface="Open Sans" panose="020B0606030504020204" pitchFamily="34" charset="0"/>
                <a:cs typeface="Times New Roman" panose="02020603050405020304" pitchFamily="18" charset="0"/>
              </a:rPr>
              <a:t>- </a:t>
            </a:r>
            <a:r>
              <a:rPr lang="vi-VN" sz="3500" b="1" i="0" dirty="0">
                <a:effectLst/>
                <a:latin typeface="Times New Roman" panose="02020603050405020304" pitchFamily="18" charset="0"/>
                <a:cs typeface="Times New Roman" panose="02020603050405020304" pitchFamily="18" charset="0"/>
              </a:rPr>
              <a:t>Người dân không được biết, được bàn bạc những công việc liên quan đến lợi ích chính đáng của mình</a:t>
            </a:r>
            <a:r>
              <a:rPr lang="en-GB" sz="3500" b="1" i="0" dirty="0">
                <a:effectLst/>
                <a:latin typeface="Times New Roman" panose="02020603050405020304" pitchFamily="18" charset="0"/>
                <a:cs typeface="Times New Roman" panose="02020603050405020304" pitchFamily="18" charset="0"/>
              </a:rPr>
              <a:t>.</a:t>
            </a:r>
          </a:p>
          <a:p>
            <a:pPr marL="0" indent="0" algn="just">
              <a:buNone/>
            </a:pPr>
            <a:r>
              <a:rPr lang="en-GB" sz="3500" b="1" i="0" dirty="0">
                <a:effectLst/>
                <a:latin typeface="Times New Roman" panose="02020603050405020304" pitchFamily="18" charset="0"/>
                <a:cs typeface="Times New Roman" panose="02020603050405020304" pitchFamily="18" charset="0"/>
              </a:rPr>
              <a:t>-  </a:t>
            </a:r>
            <a:r>
              <a:rPr lang="vi-VN" sz="3500" b="1" i="0" dirty="0">
                <a:effectLst/>
                <a:latin typeface="Times New Roman" panose="02020603050405020304" pitchFamily="18" charset="0"/>
                <a:cs typeface="Times New Roman" panose="02020603050405020304" pitchFamily="18" charset="0"/>
              </a:rPr>
              <a:t>Giám đốc tự quyết định mọi vấn đề của công ty.</a:t>
            </a:r>
          </a:p>
          <a:p>
            <a:pPr marL="0" indent="0" algn="just">
              <a:buNone/>
            </a:pPr>
            <a:r>
              <a:rPr lang="vi-VN" sz="3500" b="1" i="0" dirty="0">
                <a:effectLst/>
                <a:latin typeface="Times New Roman" panose="02020603050405020304" pitchFamily="18" charset="0"/>
                <a:cs typeface="Times New Roman" panose="02020603050405020304" pitchFamily="18" charset="0"/>
              </a:rPr>
              <a:t>- </a:t>
            </a:r>
            <a:r>
              <a:rPr lang="en-GB" sz="3500" b="1" i="0" dirty="0">
                <a:effectLst/>
                <a:latin typeface="Times New Roman" panose="02020603050405020304" pitchFamily="18" charset="0"/>
                <a:cs typeface="Times New Roman" panose="02020603050405020304" pitchFamily="18" charset="0"/>
              </a:rPr>
              <a:t> C</a:t>
            </a:r>
            <a:r>
              <a:rPr lang="vi-VN" sz="3500" b="1" i="0" dirty="0">
                <a:effectLst/>
                <a:latin typeface="Times New Roman" panose="02020603050405020304" pitchFamily="18" charset="0"/>
                <a:cs typeface="Times New Roman" panose="02020603050405020304" pitchFamily="18" charset="0"/>
              </a:rPr>
              <a:t>hỉ cho người được chỉ định trước phát biểu ý kiến</a:t>
            </a:r>
            <a:r>
              <a:rPr lang="en-GB" sz="3500" b="1" i="0" dirty="0">
                <a:effectLst/>
                <a:latin typeface="Times New Roman" panose="02020603050405020304" pitchFamily="18" charset="0"/>
                <a:cs typeface="Times New Roman" panose="02020603050405020304" pitchFamily="18" charset="0"/>
              </a:rPr>
              <a:t>.</a:t>
            </a:r>
            <a:endParaRPr lang="vi-VN" sz="3500" b="1" i="0" dirty="0">
              <a:effectLst/>
              <a:latin typeface="Times New Roman" panose="02020603050405020304" pitchFamily="18" charset="0"/>
              <a:cs typeface="Times New Roman" panose="02020603050405020304" pitchFamily="18" charset="0"/>
            </a:endParaRPr>
          </a:p>
          <a:p>
            <a:pPr algn="just">
              <a:buFontTx/>
              <a:buChar char="-"/>
            </a:pPr>
            <a:r>
              <a:rPr lang="vi-VN" sz="3500" b="1" i="0" dirty="0">
                <a:effectLst/>
                <a:latin typeface="Times New Roman" panose="02020603050405020304" pitchFamily="18" charset="0"/>
                <a:cs typeface="Times New Roman" panose="02020603050405020304" pitchFamily="18" charset="0"/>
              </a:rPr>
              <a:t>Ban chỉ huy Chi Đội tự lên danh sách đề cử cho Đại hội Chi Đội đó.</a:t>
            </a:r>
            <a:endParaRPr lang="en-GB" sz="3500" b="1" i="0" dirty="0">
              <a:effectLst/>
              <a:latin typeface="Times New Roman" panose="02020603050405020304" pitchFamily="18" charset="0"/>
              <a:cs typeface="Times New Roman" panose="02020603050405020304" pitchFamily="18" charset="0"/>
            </a:endParaRPr>
          </a:p>
          <a:p>
            <a:pPr algn="just">
              <a:buFontTx/>
              <a:buChar char="-"/>
            </a:pPr>
            <a:r>
              <a:rPr lang="en-GB" sz="3500" b="1" i="0" dirty="0">
                <a:effectLst/>
                <a:latin typeface="Times New Roman" panose="02020603050405020304" pitchFamily="18" charset="0"/>
                <a:cs typeface="Times New Roman" panose="02020603050405020304" pitchFamily="18" charset="0"/>
              </a:rPr>
              <a:t>L</a:t>
            </a:r>
            <a:r>
              <a:rPr lang="vi-VN" sz="3500" b="1" i="0" dirty="0">
                <a:effectLst/>
                <a:latin typeface="Times New Roman" panose="02020603050405020304" pitchFamily="18" charset="0"/>
                <a:cs typeface="Times New Roman" panose="02020603050405020304" pitchFamily="18" charset="0"/>
              </a:rPr>
              <a:t>ớp trưởng </a:t>
            </a:r>
            <a:r>
              <a:rPr lang="en-GB" sz="3500" b="1" i="0" dirty="0" err="1">
                <a:effectLst/>
                <a:latin typeface="Times New Roman" panose="02020603050405020304" pitchFamily="18" charset="0"/>
                <a:cs typeface="Times New Roman" panose="02020603050405020304" pitchFamily="18" charset="0"/>
              </a:rPr>
              <a:t>tự</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quyết</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định</a:t>
            </a:r>
            <a:r>
              <a:rPr lang="en-GB" sz="3500" b="1" i="0" dirty="0">
                <a:effectLst/>
                <a:latin typeface="Times New Roman" panose="02020603050405020304" pitchFamily="18" charset="0"/>
                <a:cs typeface="Times New Roman" panose="02020603050405020304" pitchFamily="18" charset="0"/>
              </a:rPr>
              <a:t> </a:t>
            </a:r>
            <a:r>
              <a:rPr lang="en-GB" sz="3500" b="1" dirty="0" err="1">
                <a:latin typeface="Times New Roman" panose="02020603050405020304" pitchFamily="18" charset="0"/>
                <a:cs typeface="Times New Roman" panose="02020603050405020304" pitchFamily="18" charset="0"/>
              </a:rPr>
              <a:t>hoạt</a:t>
            </a:r>
            <a:r>
              <a:rPr lang="en-GB" sz="3500" b="1" dirty="0">
                <a:latin typeface="Times New Roman" panose="02020603050405020304" pitchFamily="18" charset="0"/>
                <a:cs typeface="Times New Roman" panose="02020603050405020304" pitchFamily="18" charset="0"/>
              </a:rPr>
              <a:t> </a:t>
            </a:r>
            <a:r>
              <a:rPr lang="en-GB" sz="3500" b="1" dirty="0" err="1">
                <a:latin typeface="Times New Roman" panose="02020603050405020304" pitchFamily="18" charset="0"/>
                <a:cs typeface="Times New Roman" panose="02020603050405020304" pitchFamily="18" charset="0"/>
              </a:rPr>
              <a:t>động</a:t>
            </a:r>
            <a:r>
              <a:rPr lang="en-GB" sz="3500" b="1" dirty="0">
                <a:latin typeface="Times New Roman" panose="02020603050405020304" pitchFamily="18" charset="0"/>
                <a:cs typeface="Times New Roman" panose="02020603050405020304" pitchFamily="18" charset="0"/>
              </a:rPr>
              <a:t> </a:t>
            </a:r>
            <a:r>
              <a:rPr lang="en-GB" sz="3500" b="1" dirty="0" err="1">
                <a:latin typeface="Times New Roman" panose="02020603050405020304" pitchFamily="18" charset="0"/>
                <a:cs typeface="Times New Roman" panose="02020603050405020304" pitchFamily="18" charset="0"/>
              </a:rPr>
              <a:t>của</a:t>
            </a:r>
            <a:r>
              <a:rPr lang="en-GB" sz="3500" b="1" dirty="0">
                <a:latin typeface="Times New Roman" panose="02020603050405020304" pitchFamily="18" charset="0"/>
                <a:cs typeface="Times New Roman" panose="02020603050405020304" pitchFamily="18" charset="0"/>
              </a:rPr>
              <a:t> </a:t>
            </a:r>
            <a:r>
              <a:rPr lang="en-GB" sz="3500" b="1" dirty="0" err="1">
                <a:latin typeface="Times New Roman" panose="02020603050405020304" pitchFamily="18" charset="0"/>
                <a:cs typeface="Times New Roman" panose="02020603050405020304" pitchFamily="18" charset="0"/>
              </a:rPr>
              <a:t>lớp</a:t>
            </a:r>
            <a:r>
              <a:rPr lang="en-GB" sz="3500" b="1" dirty="0">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mà</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không</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đưa</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ra</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bàn</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bạc</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với</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các</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bạn</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trong</a:t>
            </a:r>
            <a:r>
              <a:rPr lang="en-GB" sz="3500" b="1" i="0" dirty="0">
                <a:effectLst/>
                <a:latin typeface="Times New Roman" panose="02020603050405020304" pitchFamily="18" charset="0"/>
                <a:cs typeface="Times New Roman" panose="02020603050405020304" pitchFamily="18" charset="0"/>
              </a:rPr>
              <a:t> </a:t>
            </a:r>
            <a:r>
              <a:rPr lang="en-GB" sz="3500" b="1" i="0" dirty="0" err="1">
                <a:effectLst/>
                <a:latin typeface="Times New Roman" panose="02020603050405020304" pitchFamily="18" charset="0"/>
                <a:cs typeface="Times New Roman" panose="02020603050405020304" pitchFamily="18" charset="0"/>
              </a:rPr>
              <a:t>lớp</a:t>
            </a:r>
            <a:r>
              <a:rPr lang="en-GB" sz="3500" b="1" i="0" dirty="0">
                <a:effectLst/>
                <a:latin typeface="Times New Roman" panose="02020603050405020304" pitchFamily="18" charset="0"/>
                <a:cs typeface="Times New Roman" panose="02020603050405020304" pitchFamily="18" charset="0"/>
              </a:rPr>
              <a:t>.</a:t>
            </a:r>
          </a:p>
          <a:p>
            <a:pPr marL="0" indent="0" algn="just">
              <a:buNone/>
            </a:pPr>
            <a:r>
              <a:rPr lang="en-GB" sz="3500" b="1" i="0" dirty="0">
                <a:effectLst/>
                <a:latin typeface="Times New Roman" panose="02020603050405020304" pitchFamily="18" charset="0"/>
                <a:cs typeface="Times New Roman" panose="02020603050405020304" pitchFamily="18" charset="0"/>
              </a:rPr>
              <a:t>…</a:t>
            </a:r>
            <a:r>
              <a:rPr lang="vi-VN" sz="3500" b="1" i="0" dirty="0">
                <a:effectLst/>
                <a:latin typeface="Times New Roman" panose="02020603050405020304" pitchFamily="18" charset="0"/>
                <a:cs typeface="Times New Roman" panose="02020603050405020304" pitchFamily="18" charset="0"/>
              </a:rPr>
              <a:t> </a:t>
            </a:r>
          </a:p>
          <a:p>
            <a:pPr marL="0" indent="0" algn="just">
              <a:buNone/>
            </a:pPr>
            <a:endParaRPr lang="en-GB"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00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nền PowerPoint đơn sắc] 23 hình nền PowerPoint màu vàng pastel |  Yellow background, Hd wallpaper, Cool wallpaper">
            <a:extLst>
              <a:ext uri="{FF2B5EF4-FFF2-40B4-BE49-F238E27FC236}">
                <a16:creationId xmlns:a16="http://schemas.microsoft.com/office/drawing/2014/main" id="{6ADD7D41-FA24-4D15-8BB1-135EC58A2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FB33F7-DEBE-40BA-94FA-A7C4F96E7A97}"/>
              </a:ext>
            </a:extLst>
          </p:cNvPr>
          <p:cNvSpPr txBox="1"/>
          <p:nvPr/>
        </p:nvSpPr>
        <p:spPr>
          <a:xfrm>
            <a:off x="73109" y="68493"/>
            <a:ext cx="8856983"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3. DÂN CHỦ VÀ KỈ </a:t>
            </a:r>
            <a:r>
              <a:rPr lang="en-US" sz="4000" b="1" dirty="0" smtClean="0">
                <a:solidFill>
                  <a:srgbClr val="FF0000"/>
                </a:solidFill>
                <a:latin typeface="Times New Roman" panose="02020603050405020304" pitchFamily="18" charset="0"/>
                <a:cs typeface="Times New Roman" panose="02020603050405020304" pitchFamily="18" charset="0"/>
              </a:rPr>
              <a:t>LUẬT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C0067E-C16B-48DE-B76F-C0AC7811AA33}"/>
              </a:ext>
            </a:extLst>
          </p:cNvPr>
          <p:cNvSpPr txBox="1"/>
          <p:nvPr/>
        </p:nvSpPr>
        <p:spPr>
          <a:xfrm>
            <a:off x="431590" y="1228397"/>
            <a:ext cx="8388882" cy="1200329"/>
          </a:xfrm>
          <a:prstGeom prst="rect">
            <a:avLst/>
          </a:prstGeom>
          <a:noFill/>
        </p:spPr>
        <p:txBody>
          <a:bodyPr wrap="square" rtlCol="0">
            <a:spAutoFit/>
          </a:bodyPr>
          <a:lstStyle/>
          <a:p>
            <a:pPr marL="1028700" indent="-1028700">
              <a:buAutoNum type="romanUcPeriod"/>
            </a:pPr>
            <a:r>
              <a:rPr lang="en-US" sz="36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AutoNum type="romanUcPeriod"/>
            </a:pPr>
            <a:r>
              <a:rPr lang="en-US" sz="3600" b="1" dirty="0">
                <a:solidFill>
                  <a:srgbClr val="0000FF"/>
                </a:solidFill>
                <a:latin typeface="Times New Roman" panose="02020603050405020304" pitchFamily="18" charset="0"/>
                <a:cs typeface="Times New Roman" panose="02020603050405020304" pitchFamily="18" charset="0"/>
              </a:rPr>
              <a:t>NỘI DUNG BÀI HỌC</a:t>
            </a:r>
          </a:p>
        </p:txBody>
      </p:sp>
      <p:sp>
        <p:nvSpPr>
          <p:cNvPr id="8" name="Title 1">
            <a:extLst>
              <a:ext uri="{FF2B5EF4-FFF2-40B4-BE49-F238E27FC236}">
                <a16:creationId xmlns:a16="http://schemas.microsoft.com/office/drawing/2014/main" id="{B261AA03-9386-45D0-8543-FA329EB70C4A}"/>
              </a:ext>
            </a:extLst>
          </p:cNvPr>
          <p:cNvSpPr>
            <a:spLocks noGrp="1"/>
          </p:cNvSpPr>
          <p:nvPr>
            <p:ph type="title"/>
          </p:nvPr>
        </p:nvSpPr>
        <p:spPr>
          <a:xfrm>
            <a:off x="256728" y="2320905"/>
            <a:ext cx="9067800" cy="1143000"/>
          </a:xfrm>
        </p:spPr>
        <p:txBody>
          <a:bodyPr>
            <a:normAutofit/>
          </a:bodyPr>
          <a:lstStyle/>
          <a:p>
            <a:pPr algn="l"/>
            <a:r>
              <a:rPr lang="en-US" sz="3600" b="1" dirty="0" smtClean="0">
                <a:solidFill>
                  <a:srgbClr val="0070C0"/>
                </a:solidFill>
                <a:latin typeface="Times New Roman" pitchFamily="18" charset="0"/>
                <a:cs typeface="Times New Roman" pitchFamily="18" charset="0"/>
              </a:rPr>
              <a:t>3. </a:t>
            </a:r>
            <a:r>
              <a:rPr lang="en-US" sz="3600" b="1" dirty="0" err="1">
                <a:solidFill>
                  <a:srgbClr val="0070C0"/>
                </a:solidFill>
                <a:latin typeface="Times New Roman" pitchFamily="18" charset="0"/>
                <a:cs typeface="Times New Roman" pitchFamily="18" charset="0"/>
              </a:rPr>
              <a:t>Rèn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luyện</a:t>
            </a:r>
            <a:endParaRPr lang="en-US" sz="3600" b="1" dirty="0">
              <a:solidFill>
                <a:srgbClr val="0070C0"/>
              </a:solidFill>
              <a:latin typeface="Times New Roman" pitchFamily="18" charset="0"/>
              <a:cs typeface="Times New Roman" pitchFamily="18" charset="0"/>
            </a:endParaRPr>
          </a:p>
        </p:txBody>
      </p:sp>
      <p:sp>
        <p:nvSpPr>
          <p:cNvPr id="9" name="Content Placeholder 2">
            <a:extLst>
              <a:ext uri="{FF2B5EF4-FFF2-40B4-BE49-F238E27FC236}">
                <a16:creationId xmlns:a16="http://schemas.microsoft.com/office/drawing/2014/main" id="{5A7FD866-726D-4D5A-9C6E-E5A70DFA2E22}"/>
              </a:ext>
            </a:extLst>
          </p:cNvPr>
          <p:cNvSpPr>
            <a:spLocks noGrp="1"/>
          </p:cNvSpPr>
          <p:nvPr>
            <p:ph idx="1"/>
          </p:nvPr>
        </p:nvSpPr>
        <p:spPr>
          <a:xfrm>
            <a:off x="96591" y="3140968"/>
            <a:ext cx="8915400" cy="3366120"/>
          </a:xfrm>
        </p:spPr>
        <p:txBody>
          <a:bodyPr>
            <a:noAutofit/>
          </a:bodyPr>
          <a:lstStyle/>
          <a:p>
            <a:pPr algn="just">
              <a:spcBef>
                <a:spcPts val="0"/>
              </a:spcBef>
              <a:buFontTx/>
              <a:buChar char="-"/>
            </a:pP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luật</a:t>
            </a:r>
            <a:endParaRPr lang="en-US" sz="3600" b="1" dirty="0">
              <a:latin typeface="Times New Roman" pitchFamily="18" charset="0"/>
              <a:cs typeface="Times New Roman" pitchFamily="18" charset="0"/>
            </a:endParaRPr>
          </a:p>
          <a:p>
            <a:pPr algn="just">
              <a:spcBef>
                <a:spcPts val="0"/>
              </a:spcBef>
              <a:buFontTx/>
              <a:buChar char="-"/>
            </a:pPr>
            <a:r>
              <a:rPr lang="en-US" sz="3600" b="1" dirty="0" err="1">
                <a:latin typeface="Times New Roman" pitchFamily="18" charset="0"/>
                <a:cs typeface="Times New Roman" pitchFamily="18" charset="0"/>
              </a:rPr>
              <a:t>Phê</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góp</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vi </a:t>
            </a:r>
            <a:r>
              <a:rPr lang="en-US" sz="3600" b="1" dirty="0" err="1">
                <a:latin typeface="Times New Roman" pitchFamily="18" charset="0"/>
                <a:cs typeface="Times New Roman" pitchFamily="18" charset="0"/>
              </a:rPr>
              <a:t>vi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chủ</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luật</a:t>
            </a:r>
            <a:endParaRPr lang="en-US" sz="3600" b="1" dirty="0">
              <a:latin typeface="Times New Roman" pitchFamily="18" charset="0"/>
              <a:cs typeface="Times New Roman" pitchFamily="18" charset="0"/>
            </a:endParaRPr>
          </a:p>
          <a:p>
            <a:pPr algn="just">
              <a:spcBef>
                <a:spcPts val="0"/>
              </a:spcBef>
              <a:buFontTx/>
              <a:buChar char="-"/>
            </a:pP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chủ</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36891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hững hình nền màu vàng đẹp, tinh tế và sang trọng">
            <a:extLst>
              <a:ext uri="{FF2B5EF4-FFF2-40B4-BE49-F238E27FC236}">
                <a16:creationId xmlns:a16="http://schemas.microsoft.com/office/drawing/2014/main" id="{A0245955-05F8-4ABD-B4E5-24546782D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E55F764-D3EA-4457-B5F7-2EBB139B24D5}"/>
              </a:ext>
            </a:extLst>
          </p:cNvPr>
          <p:cNvSpPr/>
          <p:nvPr/>
        </p:nvSpPr>
        <p:spPr>
          <a:xfrm>
            <a:off x="698792" y="1742666"/>
            <a:ext cx="7746416" cy="1661993"/>
          </a:xfrm>
          <a:prstGeom prst="rect">
            <a:avLst/>
          </a:prstGeom>
          <a:noFill/>
        </p:spPr>
        <p:txBody>
          <a:bodyPr wrap="none" lIns="68580" tIns="34290" rIns="68580" bIns="34290">
            <a:spAutoFit/>
          </a:bodyPr>
          <a:lstStyle/>
          <a:p>
            <a:pPr algn="ctr"/>
            <a:r>
              <a:rPr lang="en-US" sz="1035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40856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0+ hình nền màu vàng đẹp Full HD đặc sắc nhất thế giới | Bodenfliese,  Grillabdeckung, Muster stoff">
            <a:extLst>
              <a:ext uri="{FF2B5EF4-FFF2-40B4-BE49-F238E27FC236}">
                <a16:creationId xmlns:a16="http://schemas.microsoft.com/office/drawing/2014/main" id="{11905A01-B266-4383-B1A8-B74C8F8CF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838EB6-00B6-419C-A570-C286D3E3BB87}"/>
              </a:ext>
            </a:extLst>
          </p:cNvPr>
          <p:cNvSpPr>
            <a:spLocks noGrp="1"/>
          </p:cNvSpPr>
          <p:nvPr>
            <p:ph type="title"/>
          </p:nvPr>
        </p:nvSpPr>
        <p:spPr>
          <a:xfrm>
            <a:off x="457200" y="8519"/>
            <a:ext cx="8229600" cy="1143000"/>
          </a:xfrm>
        </p:spPr>
        <p:txBody>
          <a:bodyPr>
            <a:normAutofit/>
          </a:bodyPr>
          <a:lstStyle/>
          <a:p>
            <a:pPr algn="l"/>
            <a:r>
              <a:rPr kumimoji="0" lang="en-GB"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III. LUYỆN TẬP</a:t>
            </a:r>
            <a:endParaRPr lang="en-GB" sz="4000" dirty="0">
              <a:solidFill>
                <a:srgbClr val="FF0000"/>
              </a:solidFill>
            </a:endParaRPr>
          </a:p>
        </p:txBody>
      </p:sp>
      <p:sp>
        <p:nvSpPr>
          <p:cNvPr id="3" name="Content Placeholder 2">
            <a:extLst>
              <a:ext uri="{FF2B5EF4-FFF2-40B4-BE49-F238E27FC236}">
                <a16:creationId xmlns:a16="http://schemas.microsoft.com/office/drawing/2014/main" id="{96DEE684-98BF-4A5B-AE27-5E9D6E69AB67}"/>
              </a:ext>
            </a:extLst>
          </p:cNvPr>
          <p:cNvSpPr>
            <a:spLocks noGrp="1"/>
          </p:cNvSpPr>
          <p:nvPr>
            <p:ph idx="1"/>
          </p:nvPr>
        </p:nvSpPr>
        <p:spPr>
          <a:xfrm>
            <a:off x="179512" y="980728"/>
            <a:ext cx="8784976" cy="4525963"/>
          </a:xfrm>
        </p:spPr>
        <p:txBody>
          <a:bodyPr>
            <a:noAutofit/>
          </a:bodyPr>
          <a:lstStyle/>
          <a:p>
            <a:pPr marL="0" indent="0" algn="just">
              <a:buNone/>
            </a:pPr>
            <a:r>
              <a:rPr lang="vi-VN" sz="2600" b="1" i="1" dirty="0">
                <a:solidFill>
                  <a:srgbClr val="0000FF"/>
                </a:solidFill>
                <a:effectLst/>
                <a:latin typeface="Times New Roman" panose="02020603050405020304" pitchFamily="18" charset="0"/>
                <a:cs typeface="Times New Roman" panose="02020603050405020304" pitchFamily="18" charset="0"/>
              </a:rPr>
              <a:t>Bài 1 (</a:t>
            </a:r>
            <a:r>
              <a:rPr lang="en-US" sz="2600" b="1" i="1" dirty="0" err="1">
                <a:solidFill>
                  <a:srgbClr val="0000FF"/>
                </a:solidFill>
                <a:effectLst/>
                <a:latin typeface="Times New Roman" panose="02020603050405020304" pitchFamily="18" charset="0"/>
                <a:cs typeface="Times New Roman" panose="02020603050405020304" pitchFamily="18" charset="0"/>
              </a:rPr>
              <a:t>sgk</a:t>
            </a:r>
            <a:r>
              <a:rPr lang="en-US" sz="2600" b="1" i="1" dirty="0">
                <a:solidFill>
                  <a:srgbClr val="0000FF"/>
                </a:solidFill>
                <a:effectLst/>
                <a:latin typeface="Times New Roman" panose="02020603050405020304" pitchFamily="18" charset="0"/>
                <a:cs typeface="Times New Roman" panose="02020603050405020304" pitchFamily="18" charset="0"/>
              </a:rPr>
              <a:t> </a:t>
            </a:r>
            <a:r>
              <a:rPr lang="vi-VN" sz="2600" b="1" i="1" dirty="0">
                <a:solidFill>
                  <a:srgbClr val="0000FF"/>
                </a:solidFill>
                <a:effectLst/>
                <a:latin typeface="Times New Roman" panose="02020603050405020304" pitchFamily="18" charset="0"/>
                <a:cs typeface="Times New Roman" panose="02020603050405020304" pitchFamily="18" charset="0"/>
              </a:rPr>
              <a:t>trang 11): Theo em, những việc làm nào sau đây có nội dung thể hiện tính dân chủ ? Vì sao ?</a:t>
            </a:r>
          </a:p>
          <a:p>
            <a:pPr marL="0" indent="0" algn="just">
              <a:buNone/>
            </a:pPr>
            <a:r>
              <a:rPr lang="vi-VN" sz="2600" b="1" i="0" dirty="0">
                <a:solidFill>
                  <a:srgbClr val="000000"/>
                </a:solidFill>
                <a:effectLst/>
                <a:latin typeface="Times New Roman" panose="02020603050405020304" pitchFamily="18" charset="0"/>
                <a:cs typeface="Times New Roman" panose="02020603050405020304" pitchFamily="18" charset="0"/>
              </a:rPr>
              <a:t>a) Nhà trường tổ chức cho học sinh học tập nội quy của trường ; học sinh được thảo luận và thống nhất thực hiện nội quy ;</a:t>
            </a:r>
          </a:p>
          <a:p>
            <a:pPr marL="0" indent="0" algn="just">
              <a:buNone/>
            </a:pPr>
            <a:r>
              <a:rPr lang="vi-VN" sz="2600" b="1" i="0" dirty="0">
                <a:solidFill>
                  <a:srgbClr val="000000"/>
                </a:solidFill>
                <a:effectLst/>
                <a:latin typeface="Times New Roman" panose="02020603050405020304" pitchFamily="18" charset="0"/>
                <a:cs typeface="Times New Roman" panose="02020603050405020304" pitchFamily="18" charset="0"/>
              </a:rPr>
              <a:t>b) Ông Bính - tổ trưởng tổ dân phố - quyết định mỗi gia đình nộp 5.000 đồng để làm quỹ thăm hỏi những gia đình gặp khó khăn ;</a:t>
            </a:r>
          </a:p>
          <a:p>
            <a:pPr marL="0" indent="0" algn="just">
              <a:buNone/>
            </a:pPr>
            <a:r>
              <a:rPr lang="vi-VN" sz="2600" b="1" i="0" dirty="0">
                <a:solidFill>
                  <a:srgbClr val="000000"/>
                </a:solidFill>
                <a:effectLst/>
                <a:latin typeface="Times New Roman" panose="02020603050405020304" pitchFamily="18" charset="0"/>
                <a:cs typeface="Times New Roman" panose="02020603050405020304" pitchFamily="18" charset="0"/>
              </a:rPr>
              <a:t>c) </a:t>
            </a:r>
            <a:r>
              <a:rPr lang="en-US" sz="2600" b="1" i="0" dirty="0">
                <a:solidFill>
                  <a:srgbClr val="000000"/>
                </a:solidFill>
                <a:effectLst/>
                <a:latin typeface="Times New Roman" panose="02020603050405020304" pitchFamily="18" charset="0"/>
                <a:cs typeface="Times New Roman" panose="02020603050405020304" pitchFamily="18" charset="0"/>
              </a:rPr>
              <a:t> </a:t>
            </a:r>
            <a:r>
              <a:rPr lang="vi-VN" sz="2600" b="1" i="0" dirty="0">
                <a:solidFill>
                  <a:srgbClr val="000000"/>
                </a:solidFill>
                <a:effectLst/>
                <a:latin typeface="Times New Roman" panose="02020603050405020304" pitchFamily="18" charset="0"/>
                <a:cs typeface="Times New Roman" panose="02020603050405020304" pitchFamily="18" charset="0"/>
              </a:rPr>
              <a:t>Nam đến trường dự sinh hoạt chi đoàn theo kế hoạch ;</a:t>
            </a:r>
          </a:p>
          <a:p>
            <a:pPr marL="0" indent="0" algn="just">
              <a:buNone/>
            </a:pPr>
            <a:r>
              <a:rPr lang="vi-VN" sz="2600" b="1" i="0" dirty="0">
                <a:solidFill>
                  <a:srgbClr val="000000"/>
                </a:solidFill>
                <a:effectLst/>
                <a:latin typeface="Times New Roman" panose="02020603050405020304" pitchFamily="18" charset="0"/>
                <a:cs typeface="Times New Roman" panose="02020603050405020304" pitchFamily="18" charset="0"/>
              </a:rPr>
              <a:t>d) Thầy chủ nhiệm giao cho Hùng điều khiển buổi sinh hoạt lớp cuối tuần, mọi người đã tích cực phát biểu ý kiến ;</a:t>
            </a:r>
          </a:p>
          <a:p>
            <a:pPr marL="0" indent="0" algn="just">
              <a:buNone/>
            </a:pPr>
            <a:r>
              <a:rPr lang="vi-VN" sz="2600" b="1" i="0" dirty="0">
                <a:solidFill>
                  <a:srgbClr val="000000"/>
                </a:solidFill>
                <a:effectLst/>
                <a:latin typeface="Times New Roman" panose="02020603050405020304" pitchFamily="18" charset="0"/>
                <a:cs typeface="Times New Roman" panose="02020603050405020304" pitchFamily="18" charset="0"/>
              </a:rPr>
              <a:t>đ) Trong một trận đấu bóng, các cầu thủ xô xát với nhau trên sân cỏ, không tuân theo quyết định của trọng tài.</a:t>
            </a:r>
          </a:p>
          <a:p>
            <a:endParaRPr lang="en-GB" sz="2600" b="1" dirty="0"/>
          </a:p>
        </p:txBody>
      </p:sp>
      <p:sp>
        <p:nvSpPr>
          <p:cNvPr id="5" name="Oval 4">
            <a:extLst>
              <a:ext uri="{FF2B5EF4-FFF2-40B4-BE49-F238E27FC236}">
                <a16:creationId xmlns:a16="http://schemas.microsoft.com/office/drawing/2014/main" id="{80A2A880-F536-45EE-876B-1FCEAEE86B29}"/>
              </a:ext>
            </a:extLst>
          </p:cNvPr>
          <p:cNvSpPr/>
          <p:nvPr/>
        </p:nvSpPr>
        <p:spPr>
          <a:xfrm>
            <a:off x="134482" y="1916935"/>
            <a:ext cx="477078" cy="430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FE043F86-34F0-4879-8DAA-2D2CA9ECDD51}"/>
              </a:ext>
            </a:extLst>
          </p:cNvPr>
          <p:cNvSpPr/>
          <p:nvPr/>
        </p:nvSpPr>
        <p:spPr>
          <a:xfrm>
            <a:off x="141581" y="4484583"/>
            <a:ext cx="477078" cy="430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EC2E9D13-43FC-454E-96B5-7192F3E478D0}"/>
              </a:ext>
            </a:extLst>
          </p:cNvPr>
          <p:cNvSpPr/>
          <p:nvPr/>
        </p:nvSpPr>
        <p:spPr>
          <a:xfrm>
            <a:off x="134482" y="4941168"/>
            <a:ext cx="477078" cy="430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526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60+ hình nền màu vàng đẹp Full HD đặc sắc nhất thế giới | Bodenfliese,  Grillabdeckung, Muster stoff">
            <a:extLst>
              <a:ext uri="{FF2B5EF4-FFF2-40B4-BE49-F238E27FC236}">
                <a16:creationId xmlns:a16="http://schemas.microsoft.com/office/drawing/2014/main" id="{2375F7B5-8365-4C85-8F8B-45D7C60C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7F0ABF-5DDC-4005-B59A-F9F431ABBAB3}"/>
              </a:ext>
            </a:extLst>
          </p:cNvPr>
          <p:cNvSpPr>
            <a:spLocks noGrp="1"/>
          </p:cNvSpPr>
          <p:nvPr>
            <p:ph type="title"/>
          </p:nvPr>
        </p:nvSpPr>
        <p:spPr/>
        <p:txBody>
          <a:bodyPr>
            <a:normAutofit/>
          </a:bodyPr>
          <a:lstStyle/>
          <a:p>
            <a:pPr algn="l"/>
            <a:r>
              <a:rPr kumimoji="0" lang="en-GB"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III. LUYỆN TẬP</a:t>
            </a:r>
            <a:endParaRPr lang="en-GB" sz="4000" dirty="0">
              <a:solidFill>
                <a:srgbClr val="FF0000"/>
              </a:solidFill>
            </a:endParaRPr>
          </a:p>
        </p:txBody>
      </p:sp>
      <p:sp>
        <p:nvSpPr>
          <p:cNvPr id="3" name="Content Placeholder 2">
            <a:extLst>
              <a:ext uri="{FF2B5EF4-FFF2-40B4-BE49-F238E27FC236}">
                <a16:creationId xmlns:a16="http://schemas.microsoft.com/office/drawing/2014/main" id="{F5ADF589-8555-4F84-8C9E-611E5CA1D800}"/>
              </a:ext>
            </a:extLst>
          </p:cNvPr>
          <p:cNvSpPr>
            <a:spLocks noGrp="1"/>
          </p:cNvSpPr>
          <p:nvPr>
            <p:ph idx="1"/>
          </p:nvPr>
        </p:nvSpPr>
        <p:spPr>
          <a:xfrm>
            <a:off x="179512" y="1600200"/>
            <a:ext cx="8784976" cy="4525963"/>
          </a:xfrm>
        </p:spPr>
        <p:txBody>
          <a:bodyPr>
            <a:normAutofit/>
          </a:bodyPr>
          <a:lstStyle/>
          <a:p>
            <a:pPr marL="0" indent="0" algn="just">
              <a:buNone/>
            </a:pPr>
            <a:r>
              <a:rPr lang="vi-VN" b="1" i="1" dirty="0">
                <a:solidFill>
                  <a:srgbClr val="0000FF"/>
                </a:solidFill>
                <a:effectLst/>
                <a:latin typeface="Times New Roman" panose="02020603050405020304" pitchFamily="18" charset="0"/>
                <a:cs typeface="Times New Roman" panose="02020603050405020304" pitchFamily="18" charset="0"/>
              </a:rPr>
              <a:t>Bài 2 (trang 11 sgk G</a:t>
            </a:r>
            <a:r>
              <a:rPr lang="en-GB" b="1" i="1" dirty="0">
                <a:solidFill>
                  <a:srgbClr val="0000FF"/>
                </a:solidFill>
                <a:latin typeface="Times New Roman" panose="02020603050405020304" pitchFamily="18" charset="0"/>
                <a:cs typeface="Times New Roman" panose="02020603050405020304" pitchFamily="18" charset="0"/>
              </a:rPr>
              <a:t>DCD</a:t>
            </a:r>
            <a:r>
              <a:rPr lang="vi-VN" b="1" i="1" dirty="0">
                <a:solidFill>
                  <a:srgbClr val="0000FF"/>
                </a:solidFill>
                <a:effectLst/>
                <a:latin typeface="Times New Roman" panose="02020603050405020304" pitchFamily="18" charset="0"/>
                <a:cs typeface="Times New Roman" panose="02020603050405020304" pitchFamily="18" charset="0"/>
              </a:rPr>
              <a:t> 9):</a:t>
            </a:r>
            <a:endParaRPr lang="en-GB" b="1" i="1" dirty="0">
              <a:solidFill>
                <a:srgbClr val="0000FF"/>
              </a:solidFill>
              <a:effectLst/>
              <a:latin typeface="Times New Roman" panose="02020603050405020304" pitchFamily="18" charset="0"/>
              <a:cs typeface="Times New Roman" panose="02020603050405020304" pitchFamily="18" charset="0"/>
            </a:endParaRPr>
          </a:p>
          <a:p>
            <a:pPr marL="0" indent="0" algn="just">
              <a:buNone/>
            </a:pPr>
            <a:r>
              <a:rPr lang="vi-VN" b="0" i="0" dirty="0">
                <a:solidFill>
                  <a:srgbClr val="0000FF"/>
                </a:solidFill>
                <a:effectLst/>
                <a:latin typeface="Times New Roman" panose="02020603050405020304" pitchFamily="18" charset="0"/>
                <a:cs typeface="Times New Roman" panose="02020603050405020304" pitchFamily="18" charset="0"/>
              </a:rPr>
              <a:t> </a:t>
            </a:r>
            <a:r>
              <a:rPr lang="vi-VN" b="0" i="0" dirty="0">
                <a:effectLst/>
                <a:latin typeface="Times New Roman" panose="02020603050405020304" pitchFamily="18" charset="0"/>
                <a:cs typeface="Times New Roman" panose="02020603050405020304" pitchFamily="18" charset="0"/>
              </a:rPr>
              <a:t>Hãy kể lại một việc làm của em về thực hiện tốt dân chủ và tôn trọng kỉ luật của nhà trường</a:t>
            </a:r>
            <a:r>
              <a:rPr lang="vi-VN" b="0" i="0" dirty="0" smtClean="0">
                <a:effectLst/>
                <a:latin typeface="Times New Roman" panose="02020603050405020304" pitchFamily="18" charset="0"/>
                <a:cs typeface="Times New Roman" panose="02020603050405020304" pitchFamily="18" charset="0"/>
              </a:rPr>
              <a:t>.</a:t>
            </a:r>
            <a:endParaRPr lang="en-US" b="0" i="0" dirty="0" smtClean="0">
              <a:effectLst/>
              <a:latin typeface="Times New Roman" panose="02020603050405020304" pitchFamily="18" charset="0"/>
              <a:cs typeface="Times New Roman" panose="02020603050405020304" pitchFamily="18" charset="0"/>
            </a:endParaRPr>
          </a:p>
          <a:p>
            <a:pPr marL="0" indent="0" algn="just">
              <a:buNone/>
            </a:pPr>
            <a:r>
              <a:rPr lang="vi-VN" b="1" i="1" dirty="0">
                <a:solidFill>
                  <a:srgbClr val="0000FF"/>
                </a:solidFill>
                <a:latin typeface="Times New Roman" panose="02020603050405020304" pitchFamily="18" charset="0"/>
                <a:cs typeface="Times New Roman" panose="02020603050405020304" pitchFamily="18" charset="0"/>
              </a:rPr>
              <a:t>Bài </a:t>
            </a:r>
            <a:r>
              <a:rPr lang="en-US" b="1" i="1" dirty="0" smtClean="0">
                <a:solidFill>
                  <a:srgbClr val="0000FF"/>
                </a:solidFill>
                <a:latin typeface="Times New Roman" panose="02020603050405020304" pitchFamily="18" charset="0"/>
                <a:cs typeface="Times New Roman" panose="02020603050405020304" pitchFamily="18" charset="0"/>
              </a:rPr>
              <a:t>3</a:t>
            </a:r>
            <a:r>
              <a:rPr lang="vi-VN" b="1" i="1" dirty="0" smtClean="0">
                <a:solidFill>
                  <a:srgbClr val="0000FF"/>
                </a:solidFill>
                <a:latin typeface="Times New Roman" panose="02020603050405020304" pitchFamily="18" charset="0"/>
                <a:cs typeface="Times New Roman" panose="02020603050405020304" pitchFamily="18" charset="0"/>
              </a:rPr>
              <a:t> </a:t>
            </a:r>
            <a:r>
              <a:rPr lang="vi-VN" b="1" i="1" dirty="0">
                <a:solidFill>
                  <a:srgbClr val="0000FF"/>
                </a:solidFill>
                <a:latin typeface="Times New Roman" panose="02020603050405020304" pitchFamily="18" charset="0"/>
                <a:cs typeface="Times New Roman" panose="02020603050405020304" pitchFamily="18" charset="0"/>
              </a:rPr>
              <a:t>(trang 11 sgk G</a:t>
            </a:r>
            <a:r>
              <a:rPr lang="en-GB" b="1" i="1" dirty="0">
                <a:solidFill>
                  <a:srgbClr val="0000FF"/>
                </a:solidFill>
                <a:latin typeface="Times New Roman" panose="02020603050405020304" pitchFamily="18" charset="0"/>
                <a:cs typeface="Times New Roman" panose="02020603050405020304" pitchFamily="18" charset="0"/>
              </a:rPr>
              <a:t>DCD</a:t>
            </a:r>
            <a:r>
              <a:rPr lang="vi-VN" b="1" i="1" dirty="0">
                <a:solidFill>
                  <a:srgbClr val="0000FF"/>
                </a:solidFill>
                <a:latin typeface="Times New Roman" panose="02020603050405020304" pitchFamily="18" charset="0"/>
                <a:cs typeface="Times New Roman" panose="02020603050405020304" pitchFamily="18" charset="0"/>
              </a:rPr>
              <a:t> 9</a:t>
            </a:r>
            <a:r>
              <a:rPr lang="vi-VN" b="1" i="1" dirty="0" smtClean="0">
                <a:solidFill>
                  <a:srgbClr val="0000FF"/>
                </a:solidFill>
                <a:latin typeface="Times New Roman" panose="02020603050405020304" pitchFamily="18" charset="0"/>
                <a:cs typeface="Times New Roman" panose="02020603050405020304" pitchFamily="18" charset="0"/>
              </a:rPr>
              <a:t>):</a:t>
            </a:r>
            <a:r>
              <a:rPr lang="en-US" b="1" i="1" dirty="0" smtClean="0">
                <a:solidFill>
                  <a:srgbClr val="0000FF"/>
                </a:solidFill>
                <a:latin typeface="Times New Roman" panose="02020603050405020304" pitchFamily="18" charset="0"/>
                <a:cs typeface="Times New Roman" panose="02020603050405020304" pitchFamily="18" charset="0"/>
              </a:rPr>
              <a:t> </a:t>
            </a:r>
            <a:r>
              <a:rPr lang="en-US" b="1" i="1" dirty="0" err="1" smtClean="0">
                <a:solidFill>
                  <a:srgbClr val="0000FF"/>
                </a:solidFill>
                <a:latin typeface="Times New Roman" panose="02020603050405020304" pitchFamily="18" charset="0"/>
                <a:cs typeface="Times New Roman" panose="02020603050405020304" pitchFamily="18" charset="0"/>
              </a:rPr>
              <a:t>giảm</a:t>
            </a:r>
            <a:r>
              <a:rPr lang="en-US" b="1" i="1" dirty="0" smtClean="0">
                <a:solidFill>
                  <a:srgbClr val="0000FF"/>
                </a:solidFill>
                <a:latin typeface="Times New Roman" panose="02020603050405020304" pitchFamily="18" charset="0"/>
                <a:cs typeface="Times New Roman" panose="02020603050405020304" pitchFamily="18" charset="0"/>
              </a:rPr>
              <a:t> </a:t>
            </a:r>
            <a:r>
              <a:rPr lang="en-US" b="1" i="1" dirty="0" err="1" smtClean="0">
                <a:solidFill>
                  <a:srgbClr val="0000FF"/>
                </a:solidFill>
                <a:latin typeface="Times New Roman" panose="02020603050405020304" pitchFamily="18" charset="0"/>
                <a:cs typeface="Times New Roman" panose="02020603050405020304" pitchFamily="18" charset="0"/>
              </a:rPr>
              <a:t>tải</a:t>
            </a:r>
            <a:endParaRPr lang="en-GB" b="1" i="1" dirty="0">
              <a:solidFill>
                <a:srgbClr val="0000FF"/>
              </a:solidFill>
              <a:latin typeface="Times New Roman" panose="02020603050405020304" pitchFamily="18" charset="0"/>
              <a:cs typeface="Times New Roman" panose="02020603050405020304" pitchFamily="18" charset="0"/>
            </a:endParaRPr>
          </a:p>
          <a:p>
            <a:pPr marL="0" indent="0" algn="just">
              <a:buNone/>
            </a:pPr>
            <a:endParaRPr lang="en-US" b="0" i="0" dirty="0">
              <a:effectLst/>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70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08B1-2FC2-48A3-86A4-48BC5F73EC2C}"/>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ct val="20000"/>
              </a:spcBef>
              <a:spcAft>
                <a:spcPts val="0"/>
              </a:spcAft>
              <a:tabLst/>
              <a:defRPr/>
            </a:pPr>
            <a:r>
              <a:rPr kumimoji="0" lang="en-GB" sz="3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r>
            <a:br>
              <a:rPr kumimoji="0" lang="en-GB" sz="3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vi-VN" sz="31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GB" sz="31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GB" sz="31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GB" sz="31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GB" sz="31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trang</a:t>
            </a:r>
            <a:r>
              <a:rPr kumimoji="0" lang="en-GB" sz="31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11 </a:t>
            </a:r>
            <a:r>
              <a:rPr kumimoji="0" lang="en-GB" sz="31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sgk</a:t>
            </a:r>
            <a:r>
              <a:rPr kumimoji="0" lang="en-GB" sz="31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GDCD 9):</a:t>
            </a:r>
            <a:r>
              <a:rPr kumimoji="0" lang="en-GB" sz="31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r>
            <a:br>
              <a:rPr kumimoji="0" lang="en-GB" sz="31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vi-VN" sz="31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em, để thực hiện tốt dân chủ và kỉ luật trong nhà trường, học sinh chúng ta cần phải làm gì </a:t>
            </a:r>
            <a:r>
              <a:rPr kumimoji="0" lang="vi-VN" sz="3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en-US"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GB" sz="3100" dirty="0"/>
          </a:p>
        </p:txBody>
      </p:sp>
      <p:sp>
        <p:nvSpPr>
          <p:cNvPr id="3" name="Content Placeholder 2">
            <a:extLst>
              <a:ext uri="{FF2B5EF4-FFF2-40B4-BE49-F238E27FC236}">
                <a16:creationId xmlns:a16="http://schemas.microsoft.com/office/drawing/2014/main" id="{BD978F9A-5DE8-43DB-B20C-1F91314E15C1}"/>
              </a:ext>
            </a:extLst>
          </p:cNvPr>
          <p:cNvSpPr>
            <a:spLocks noGrp="1"/>
          </p:cNvSpPr>
          <p:nvPr>
            <p:ph idx="1"/>
          </p:nvPr>
        </p:nvSpPr>
        <p:spPr/>
        <p:txBody>
          <a:bodyPr>
            <a:normAutofit fontScale="92500" lnSpcReduction="10000"/>
          </a:bodyPr>
          <a:lstStyle/>
          <a:p>
            <a:pPr marL="0" indent="0" algn="just">
              <a:buNone/>
            </a:pP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Tự</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giác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chấp</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hành</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kỉ</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luật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của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trường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lớp</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và</a:t>
            </a:r>
            <a:r>
              <a:rPr lang="en-GB" b="1" dirty="0">
                <a:latin typeface="Times New Roman" panose="02020603050405020304" pitchFamily="18" charset="0"/>
                <a:cs typeface="Times New Roman" panose="02020603050405020304" pitchFamily="18" charset="0"/>
              </a:rPr>
              <a:t> ở </a:t>
            </a:r>
            <a:r>
              <a:rPr lang="en-GB" b="1" dirty="0" err="1">
                <a:latin typeface="Times New Roman" panose="02020603050405020304" pitchFamily="18" charset="0"/>
                <a:cs typeface="Times New Roman" panose="02020603050405020304" pitchFamily="18" charset="0"/>
              </a:rPr>
              <a:t>nơi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công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cộng</a:t>
            </a:r>
            <a:r>
              <a:rPr lang="en-GB" b="1" dirty="0">
                <a:latin typeface="Times New Roman" panose="02020603050405020304" pitchFamily="18" charset="0"/>
                <a:cs typeface="Times New Roman" panose="02020603050405020304" pitchFamily="18" charset="0"/>
              </a:rPr>
              <a:t>.</a:t>
            </a:r>
          </a:p>
          <a:p>
            <a:pPr marL="0" indent="0" algn="just">
              <a:buNone/>
            </a:pP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Tích</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cực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tham</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gia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phát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biểu</a:t>
            </a:r>
            <a:r>
              <a:rPr lang="en-GB" b="1" dirty="0">
                <a:latin typeface="Times New Roman" panose="02020603050405020304" pitchFamily="18" charset="0"/>
                <a:cs typeface="Times New Roman" panose="02020603050405020304" pitchFamily="18" charset="0"/>
              </a:rPr>
              <a:t> ý </a:t>
            </a:r>
            <a:r>
              <a:rPr lang="en-GB" b="1" dirty="0" err="1">
                <a:latin typeface="Times New Roman" panose="02020603050405020304" pitchFamily="18" charset="0"/>
                <a:cs typeface="Times New Roman" panose="02020603050405020304" pitchFamily="18" charset="0"/>
              </a:rPr>
              <a:t>kiến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để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xây</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dựng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tập</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lớp</a:t>
            </a:r>
            <a:r>
              <a:rPr lang="en-GB" b="1" dirty="0">
                <a:latin typeface="Times New Roman" panose="02020603050405020304" pitchFamily="18" charset="0"/>
                <a:cs typeface="Times New Roman" panose="02020603050405020304" pitchFamily="18" charset="0"/>
              </a:rPr>
              <a:t>.</a:t>
            </a:r>
          </a:p>
          <a:p>
            <a:pPr marL="0" indent="0" algn="just">
              <a:buNone/>
            </a:pP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Ủng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hộ</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những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hành</a:t>
            </a:r>
            <a:r>
              <a:rPr lang="en-GB" b="1" dirty="0">
                <a:latin typeface="Times New Roman" panose="02020603050405020304" pitchFamily="18" charset="0"/>
                <a:cs typeface="Times New Roman" panose="02020603050405020304" pitchFamily="18" charset="0"/>
              </a:rPr>
              <a:t> vi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hiện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tính</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dân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chủ</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và</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tôn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trọng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kỉ</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luật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Phê</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phán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những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hành</a:t>
            </a:r>
            <a:r>
              <a:rPr lang="en-GB" b="1" dirty="0">
                <a:latin typeface="Times New Roman" panose="02020603050405020304" pitchFamily="18" charset="0"/>
                <a:cs typeface="Times New Roman" panose="02020603050405020304" pitchFamily="18" charset="0"/>
              </a:rPr>
              <a:t> vi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hiện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sự</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thiếu</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dân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chủ</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và</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coi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thường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kỉ</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luật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của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tập</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a:t>
            </a:r>
          </a:p>
          <a:p>
            <a:pPr marL="0" indent="0" algn="just">
              <a:buNone/>
            </a:pP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Dân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chủ</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nhưng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cần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có</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tổ</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chức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có</a:t>
            </a:r>
            <a:r>
              <a:rPr lang="en-GB" b="1" dirty="0">
                <a:latin typeface="Times New Roman" panose="02020603050405020304" pitchFamily="18" charset="0"/>
                <a:cs typeface="Times New Roman" panose="02020603050405020304" pitchFamily="18" charset="0"/>
              </a:rPr>
              <a:t> ý </a:t>
            </a:r>
            <a:r>
              <a:rPr lang="en-GB" b="1" dirty="0" err="1">
                <a:latin typeface="Times New Roman" panose="02020603050405020304" pitchFamily="18" charset="0"/>
                <a:cs typeface="Times New Roman" panose="02020603050405020304" pitchFamily="18" charset="0"/>
              </a:rPr>
              <a:t>thức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xây</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dựng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tập</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4607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D9E5-A11D-4C37-8C7D-B2E0B3115D3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35365B54-30B8-4111-903B-EB4B2C9E3D70}"/>
              </a:ext>
            </a:extLst>
          </p:cNvPr>
          <p:cNvPicPr>
            <a:picLocks noGrp="1" noChangeAspect="1"/>
          </p:cNvPicPr>
          <p:nvPr>
            <p:ph idx="1"/>
          </p:nvPr>
        </p:nvPicPr>
        <p:blipFill>
          <a:blip r:embed="rId2"/>
          <a:stretch>
            <a:fillRect/>
          </a:stretch>
        </p:blipFill>
        <p:spPr>
          <a:xfrm>
            <a:off x="548922" y="404664"/>
            <a:ext cx="8046156" cy="4896544"/>
          </a:xfrm>
          <a:prstGeom prst="rect">
            <a:avLst/>
          </a:prstGeom>
          <a:ln w="38100">
            <a:solidFill>
              <a:srgbClr val="00B050"/>
            </a:solidFill>
          </a:ln>
        </p:spPr>
      </p:pic>
      <p:sp>
        <p:nvSpPr>
          <p:cNvPr id="6" name="TextBox 5">
            <a:extLst>
              <a:ext uri="{FF2B5EF4-FFF2-40B4-BE49-F238E27FC236}">
                <a16:creationId xmlns:a16="http://schemas.microsoft.com/office/drawing/2014/main" id="{D177DC4B-1CE9-4249-8003-D63692D33240}"/>
              </a:ext>
            </a:extLst>
          </p:cNvPr>
          <p:cNvSpPr txBox="1"/>
          <p:nvPr/>
        </p:nvSpPr>
        <p:spPr>
          <a:xfrm>
            <a:off x="306264" y="5590981"/>
            <a:ext cx="86582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bán</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giao</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hàng</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được</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yêu</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đứng</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giãn</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cách</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trước</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vạch</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dân</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bên</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trong</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nhận</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hàng</a:t>
            </a:r>
            <a:endPar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394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EA006-F9FF-4887-A97B-7BD66B071E80}"/>
              </a:ext>
            </a:extLst>
          </p:cNvPr>
          <p:cNvSpPr>
            <a:spLocks noGrp="1"/>
          </p:cNvSpPr>
          <p:nvPr>
            <p:ph idx="1"/>
          </p:nvPr>
        </p:nvSpPr>
        <p:spPr>
          <a:xfrm>
            <a:off x="539552" y="404664"/>
            <a:ext cx="8229600" cy="5229200"/>
          </a:xfrm>
        </p:spPr>
        <p:txBody>
          <a:bodyPr/>
          <a:lstStyle/>
          <a:p>
            <a:pPr marL="0" indent="0" algn="ctr">
              <a:buNone/>
            </a:pPr>
            <a:r>
              <a:rPr lang="en-GB" b="1" dirty="0">
                <a:solidFill>
                  <a:srgbClr val="FF0000"/>
                </a:solidFill>
                <a:latin typeface="Times New Roman" panose="02020603050405020304" pitchFamily="18" charset="0"/>
                <a:cs typeface="Times New Roman" panose="02020603050405020304" pitchFamily="18" charset="0"/>
              </a:rPr>
              <a:t>TIẾT HỌC ĐẾN ĐÂY LÀ KẾT THÚC.</a:t>
            </a:r>
          </a:p>
          <a:p>
            <a:pPr marL="0" indent="0" algn="ctr">
              <a:buNone/>
            </a:pPr>
            <a:r>
              <a:rPr lang="en-GB" b="1" dirty="0" smtClean="0">
                <a:solidFill>
                  <a:srgbClr val="FF0000"/>
                </a:solidFill>
                <a:latin typeface="Times New Roman" panose="02020603050405020304" pitchFamily="18" charset="0"/>
                <a:cs typeface="Times New Roman" panose="02020603050405020304" pitchFamily="18" charset="0"/>
              </a:rPr>
              <a:t>CHÀO </a:t>
            </a:r>
            <a:r>
              <a:rPr lang="en-GB" b="1" dirty="0">
                <a:solidFill>
                  <a:srgbClr val="FF0000"/>
                </a:solidFill>
                <a:latin typeface="Times New Roman" panose="02020603050405020304" pitchFamily="18" charset="0"/>
                <a:cs typeface="Times New Roman" panose="02020603050405020304" pitchFamily="18" charset="0"/>
              </a:rPr>
              <a:t>CÁC EM </a:t>
            </a:r>
            <a:r>
              <a:rPr lang="en-GB" b="1" dirty="0" smtClean="0">
                <a:solidFill>
                  <a:srgbClr val="FF0000"/>
                </a:solidFill>
                <a:latin typeface="Times New Roman" panose="02020603050405020304" pitchFamily="18" charset="0"/>
                <a:cs typeface="Times New Roman" panose="02020603050405020304" pitchFamily="18" charset="0"/>
              </a:rPr>
              <a:t>VÀ </a:t>
            </a:r>
            <a:r>
              <a:rPr lang="en-GB" b="1" dirty="0">
                <a:solidFill>
                  <a:srgbClr val="FF0000"/>
                </a:solidFill>
                <a:latin typeface="Times New Roman" panose="02020603050405020304" pitchFamily="18" charset="0"/>
                <a:cs typeface="Times New Roman" panose="02020603050405020304" pitchFamily="18" charset="0"/>
              </a:rPr>
              <a:t>HẸN GẶP LẠI</a:t>
            </a:r>
          </a:p>
          <a:p>
            <a:pPr marL="0" indent="0" algn="ctr">
              <a:buNone/>
            </a:pPr>
            <a:endParaRPr lang="en-GB" b="1" i="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GB" b="1" i="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0D5EB06-E70C-4B62-BCEF-28465675AE9B}"/>
              </a:ext>
            </a:extLst>
          </p:cNvPr>
          <p:cNvPicPr>
            <a:picLocks noChangeAspect="1"/>
          </p:cNvPicPr>
          <p:nvPr/>
        </p:nvPicPr>
        <p:blipFill>
          <a:blip r:embed="rId2"/>
          <a:stretch>
            <a:fillRect/>
          </a:stretch>
        </p:blipFill>
        <p:spPr>
          <a:xfrm>
            <a:off x="2511736" y="2196852"/>
            <a:ext cx="5732672" cy="2672308"/>
          </a:xfrm>
          <a:prstGeom prst="rect">
            <a:avLst/>
          </a:prstGeom>
        </p:spPr>
      </p:pic>
    </p:spTree>
    <p:extLst>
      <p:ext uri="{BB962C8B-B14F-4D97-AF65-F5344CB8AC3E}">
        <p14:creationId xmlns:p14="http://schemas.microsoft.com/office/powerpoint/2010/main" val="35132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084FE8-D6F3-46D4-83EE-A74F4FA49BCC}"/>
              </a:ext>
            </a:extLst>
          </p:cNvPr>
          <p:cNvPicPr>
            <a:picLocks noGrp="1" noChangeAspect="1"/>
          </p:cNvPicPr>
          <p:nvPr>
            <p:ph idx="1"/>
          </p:nvPr>
        </p:nvPicPr>
        <p:blipFill>
          <a:blip r:embed="rId2"/>
          <a:stretch>
            <a:fillRect/>
          </a:stretch>
        </p:blipFill>
        <p:spPr>
          <a:xfrm>
            <a:off x="251520" y="188640"/>
            <a:ext cx="8640960" cy="4525963"/>
          </a:xfrm>
          <a:prstGeom prst="rect">
            <a:avLst/>
          </a:prstGeom>
          <a:ln w="38100">
            <a:solidFill>
              <a:srgbClr val="00B050"/>
            </a:solidFill>
          </a:ln>
        </p:spPr>
      </p:pic>
      <p:sp>
        <p:nvSpPr>
          <p:cNvPr id="8" name="TextBox 7">
            <a:extLst>
              <a:ext uri="{FF2B5EF4-FFF2-40B4-BE49-F238E27FC236}">
                <a16:creationId xmlns:a16="http://schemas.microsoft.com/office/drawing/2014/main" id="{0AD7C37F-160F-4B25-B9FC-4D85533B7EE3}"/>
              </a:ext>
            </a:extLst>
          </p:cNvPr>
          <p:cNvSpPr txBox="1"/>
          <p:nvPr/>
        </p:nvSpPr>
        <p:spPr>
          <a:xfrm>
            <a:off x="179512" y="4943246"/>
            <a:ext cx="8712968" cy="1815882"/>
          </a:xfrm>
          <a:prstGeom prst="rect">
            <a:avLst/>
          </a:prstGeom>
          <a:noFill/>
        </p:spPr>
        <p:txBody>
          <a:bodyPr wrap="square">
            <a:spAutoFit/>
          </a:bodyPr>
          <a:lstStyle/>
          <a:p>
            <a:pPr algn="ctr"/>
            <a:r>
              <a:rPr lang="vi-VN" sz="2800" b="1" dirty="0">
                <a:effectLst/>
                <a:latin typeface="Times New Roman" panose="02020603050405020304" pitchFamily="18" charset="0"/>
                <a:cs typeface="Times New Roman" panose="02020603050405020304" pitchFamily="18" charset="0"/>
              </a:rPr>
              <a:t>Một shipper đặt hàng tại khu vực quy định và gọi người dân bên trong ra nhận hàng, những người dân nào không thể đi nhận thì lực lượng tình nguyện sẽ mang hàng vào tận nhà cho người dân. </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63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3EB5-1B89-423A-B390-2FFCC9FCD11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D1CAC0E-F12D-4F6B-9602-CA6DF95D7540}"/>
              </a:ext>
            </a:extLst>
          </p:cNvPr>
          <p:cNvPicPr>
            <a:picLocks noGrp="1" noChangeAspect="1"/>
          </p:cNvPicPr>
          <p:nvPr>
            <p:ph idx="1"/>
          </p:nvPr>
        </p:nvPicPr>
        <p:blipFill>
          <a:blip r:embed="rId2"/>
          <a:stretch>
            <a:fillRect/>
          </a:stretch>
        </p:blipFill>
        <p:spPr>
          <a:xfrm>
            <a:off x="448498" y="404664"/>
            <a:ext cx="8046156" cy="4525963"/>
          </a:xfrm>
          <a:prstGeom prst="rect">
            <a:avLst/>
          </a:prstGeom>
          <a:ln w="38100">
            <a:solidFill>
              <a:srgbClr val="00B050"/>
            </a:solidFill>
          </a:ln>
        </p:spPr>
      </p:pic>
      <p:sp>
        <p:nvSpPr>
          <p:cNvPr id="7" name="TextBox 6">
            <a:extLst>
              <a:ext uri="{FF2B5EF4-FFF2-40B4-BE49-F238E27FC236}">
                <a16:creationId xmlns:a16="http://schemas.microsoft.com/office/drawing/2014/main" id="{0B3DFB94-89A7-44CB-A63E-7C0F34F6AF78}"/>
              </a:ext>
            </a:extLst>
          </p:cNvPr>
          <p:cNvSpPr txBox="1"/>
          <p:nvPr/>
        </p:nvSpPr>
        <p:spPr>
          <a:xfrm>
            <a:off x="457200" y="5157192"/>
            <a:ext cx="8046156" cy="1384995"/>
          </a:xfrm>
          <a:prstGeom prst="rect">
            <a:avLst/>
          </a:prstGeom>
          <a:noFill/>
        </p:spPr>
        <p:txBody>
          <a:bodyPr wrap="square">
            <a:spAutoFit/>
          </a:bodyPr>
          <a:lstStyle/>
          <a:p>
            <a:pPr algn="ctr"/>
            <a:r>
              <a:rPr lang="vi-VN" sz="2800" b="1" dirty="0">
                <a:effectLst/>
                <a:latin typeface="Times New Roman" panose="02020603050405020304" pitchFamily="18" charset="0"/>
                <a:cs typeface="Times New Roman" panose="02020603050405020304" pitchFamily="18" charset="0"/>
              </a:rPr>
              <a:t>Những người dân sống bên trong "vùng xanh" muốn ra ngoài sẽ có lối đi riêng và được kiểm tra</a:t>
            </a:r>
            <a:r>
              <a:rPr lang="en-US" sz="2800" b="1"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 lý do khi ra đường. </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92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DBF06-ED71-4045-AA4E-BF107E4A4B07}"/>
              </a:ext>
            </a:extLst>
          </p:cNvPr>
          <p:cNvSpPr txBox="1"/>
          <p:nvPr/>
        </p:nvSpPr>
        <p:spPr>
          <a:xfrm>
            <a:off x="99394" y="176595"/>
            <a:ext cx="7871792" cy="507831"/>
          </a:xfrm>
          <a:prstGeom prst="rect">
            <a:avLst/>
          </a:prstGeom>
          <a:noFill/>
        </p:spPr>
        <p:txBody>
          <a:bodyPr wrap="square" rtlCol="0">
            <a:spAutoFit/>
          </a:bodyPr>
          <a:lstStyle/>
          <a:p>
            <a:pPr marL="771525" indent="-771525">
              <a:buAutoNum type="romanUcPeriod"/>
            </a:pPr>
            <a:r>
              <a:rPr lang="en-US" sz="2700" b="1" dirty="0">
                <a:solidFill>
                  <a:srgbClr val="FF0000"/>
                </a:solidFill>
                <a:latin typeface="Times New Roman" panose="02020603050405020304" pitchFamily="18" charset="0"/>
                <a:cs typeface="Times New Roman" panose="02020603050405020304" pitchFamily="18" charset="0"/>
              </a:rPr>
              <a:t>ĐẶT VẤN ĐỀ</a:t>
            </a:r>
          </a:p>
        </p:txBody>
      </p:sp>
      <p:graphicFrame>
        <p:nvGraphicFramePr>
          <p:cNvPr id="4" name="Table 3">
            <a:extLst>
              <a:ext uri="{FF2B5EF4-FFF2-40B4-BE49-F238E27FC236}">
                <a16:creationId xmlns:a16="http://schemas.microsoft.com/office/drawing/2014/main" id="{3B2D8AE0-3DFB-47AD-8866-9EE773F56EDC}"/>
              </a:ext>
            </a:extLst>
          </p:cNvPr>
          <p:cNvGraphicFramePr>
            <a:graphicFrameLocks noGrp="1"/>
          </p:cNvGraphicFramePr>
          <p:nvPr>
            <p:extLst>
              <p:ext uri="{D42A27DB-BD31-4B8C-83A1-F6EECF244321}">
                <p14:modId xmlns:p14="http://schemas.microsoft.com/office/powerpoint/2010/main" val="192615229"/>
              </p:ext>
            </p:extLst>
          </p:nvPr>
        </p:nvGraphicFramePr>
        <p:xfrm>
          <a:off x="35496" y="836712"/>
          <a:ext cx="8986804" cy="5964302"/>
        </p:xfrm>
        <a:graphic>
          <a:graphicData uri="http://schemas.openxmlformats.org/drawingml/2006/table">
            <a:tbl>
              <a:tblPr firstRow="1" bandRow="1">
                <a:tableStyleId>{22838BEF-8BB2-4498-84A7-C5851F593DF1}</a:tableStyleId>
              </a:tblPr>
              <a:tblGrid>
                <a:gridCol w="1214287">
                  <a:extLst>
                    <a:ext uri="{9D8B030D-6E8A-4147-A177-3AD203B41FA5}">
                      <a16:colId xmlns:a16="http://schemas.microsoft.com/office/drawing/2014/main" val="1025244442"/>
                    </a:ext>
                  </a:extLst>
                </a:gridCol>
                <a:gridCol w="7772517">
                  <a:extLst>
                    <a:ext uri="{9D8B030D-6E8A-4147-A177-3AD203B41FA5}">
                      <a16:colId xmlns:a16="http://schemas.microsoft.com/office/drawing/2014/main" val="172675173"/>
                    </a:ext>
                  </a:extLst>
                </a:gridCol>
              </a:tblGrid>
              <a:tr h="467582">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Lập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chốt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xanh</a:t>
                      </a:r>
                      <a:endParaRPr lang="en-US" sz="2800"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4223163"/>
                  </a:ext>
                </a:extLst>
              </a:tr>
              <a:tr h="3053036">
                <a:tc>
                  <a:txBody>
                    <a:bodyPr/>
                    <a:lstStyle/>
                    <a:p>
                      <a:r>
                        <a:rPr lang="en-US" sz="2400" b="1" dirty="0">
                          <a:solidFill>
                            <a:srgbClr val="0000FF"/>
                          </a:solidFill>
                          <a:latin typeface="Times New Roman" panose="02020603050405020304" pitchFamily="18" charset="0"/>
                          <a:cs typeface="Times New Roman" panose="02020603050405020304" pitchFamily="18" charset="0"/>
                        </a:rPr>
                        <a:t>DÂN </a:t>
                      </a:r>
                    </a:p>
                    <a:p>
                      <a:r>
                        <a:rPr lang="en-US" sz="2400" b="1" dirty="0">
                          <a:solidFill>
                            <a:srgbClr val="0000FF"/>
                          </a:solidFill>
                          <a:latin typeface="Times New Roman" panose="02020603050405020304" pitchFamily="18" charset="0"/>
                          <a:cs typeface="Times New Roman" panose="02020603050405020304" pitchFamily="18" charset="0"/>
                        </a:rPr>
                        <a:t>CHỦ</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8982611"/>
                  </a:ext>
                </a:extLst>
              </a:tr>
              <a:tr h="2062862">
                <a:tc>
                  <a:txBody>
                    <a:bodyPr/>
                    <a:lstStyle/>
                    <a:p>
                      <a:r>
                        <a:rPr lang="en-US" sz="2400" b="1" dirty="0">
                          <a:solidFill>
                            <a:srgbClr val="0000FF"/>
                          </a:solidFill>
                          <a:latin typeface="Times New Roman" panose="02020603050405020304" pitchFamily="18" charset="0"/>
                          <a:cs typeface="Times New Roman" panose="02020603050405020304" pitchFamily="18" charset="0"/>
                        </a:rPr>
                        <a:t>KỶ LUẬT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0846913"/>
                  </a:ext>
                </a:extLst>
              </a:tr>
            </a:tbl>
          </a:graphicData>
        </a:graphic>
      </p:graphicFrame>
      <p:sp>
        <p:nvSpPr>
          <p:cNvPr id="11" name="TextBox 10">
            <a:extLst>
              <a:ext uri="{FF2B5EF4-FFF2-40B4-BE49-F238E27FC236}">
                <a16:creationId xmlns:a16="http://schemas.microsoft.com/office/drawing/2014/main" id="{9818C7A6-CA23-4218-97E2-3CBF43A209DC}"/>
              </a:ext>
            </a:extLst>
          </p:cNvPr>
          <p:cNvSpPr txBox="1"/>
          <p:nvPr/>
        </p:nvSpPr>
        <p:spPr>
          <a:xfrm>
            <a:off x="1262469" y="1299899"/>
            <a:ext cx="7759831" cy="954107"/>
          </a:xfrm>
          <a:prstGeom prst="rect">
            <a:avLst/>
          </a:prstGeom>
          <a:noFill/>
        </p:spPr>
        <p:txBody>
          <a:bodyPr wrap="square" rtlCol="0">
            <a:spAutoFit/>
          </a:bodyPr>
          <a:lstStyle/>
          <a:p>
            <a:pPr algn="just"/>
            <a:r>
              <a:rPr lang="en-US" sz="2800" u="sng" dirty="0">
                <a:latin typeface="Times New Roman" panose="02020603050405020304" pitchFamily="18" charset="0"/>
                <a:cs typeface="Times New Roman" panose="02020603050405020304" pitchFamily="18" charset="0"/>
              </a:rPr>
              <a:t>ĐƯỢC 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qui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F071080-5563-4447-9B5B-4819B7B18AEC}"/>
              </a:ext>
            </a:extLst>
          </p:cNvPr>
          <p:cNvSpPr txBox="1"/>
          <p:nvPr/>
        </p:nvSpPr>
        <p:spPr>
          <a:xfrm>
            <a:off x="1262469" y="2163995"/>
            <a:ext cx="7759831" cy="954107"/>
          </a:xfrm>
          <a:prstGeom prst="rect">
            <a:avLst/>
          </a:prstGeom>
          <a:noFill/>
        </p:spPr>
        <p:txBody>
          <a:bodyPr wrap="square" rtlCol="0">
            <a:spAutoFit/>
          </a:bodyPr>
          <a:lstStyle/>
          <a:p>
            <a:pPr algn="just"/>
            <a:r>
              <a:rPr lang="en-US" sz="2800" u="sng" dirty="0">
                <a:latin typeface="Times New Roman" panose="02020603050405020304" pitchFamily="18" charset="0"/>
                <a:cs typeface="Times New Roman" panose="02020603050405020304" pitchFamily="18" charset="0"/>
              </a:rPr>
              <a:t>CÙNG THAM GIA BÀN BẠC</a:t>
            </a:r>
            <a:r>
              <a:rPr lang="en-US" sz="2800" dirty="0">
                <a:latin typeface="Times New Roman" panose="02020603050405020304" pitchFamily="18" charset="0"/>
                <a:cs typeface="Times New Roman" panose="02020603050405020304" pitchFamily="18" charset="0"/>
              </a:rPr>
              <a:t>: TDP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B4269CCE-D034-421C-9A0A-3FE5A5D0D510}"/>
              </a:ext>
            </a:extLst>
          </p:cNvPr>
          <p:cNvSpPr txBox="1"/>
          <p:nvPr/>
        </p:nvSpPr>
        <p:spPr>
          <a:xfrm>
            <a:off x="1262469" y="3019937"/>
            <a:ext cx="7759831" cy="954107"/>
          </a:xfrm>
          <a:prstGeom prst="rect">
            <a:avLst/>
          </a:prstGeom>
          <a:noFill/>
        </p:spPr>
        <p:txBody>
          <a:bodyPr wrap="square" rtlCol="0">
            <a:spAutoFit/>
          </a:bodyPr>
          <a:lstStyle/>
          <a:p>
            <a:pPr algn="just"/>
            <a:r>
              <a:rPr lang="en-US" sz="2800" u="sng" dirty="0">
                <a:latin typeface="Times New Roman" panose="02020603050405020304" pitchFamily="18" charset="0"/>
                <a:cs typeface="Times New Roman" panose="02020603050405020304" pitchFamily="18" charset="0"/>
              </a:rPr>
              <a:t>TỔ CHỨC THỰC HIỆN</a:t>
            </a:r>
            <a:r>
              <a:rPr lang="en-US" sz="2800" dirty="0">
                <a:latin typeface="Times New Roman" panose="02020603050405020304" pitchFamily="18" charset="0"/>
                <a:cs typeface="Times New Roman" panose="02020603050405020304" pitchFamily="18" charset="0"/>
              </a:rPr>
              <a:t>: TDP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610FD337-2700-44F5-9D27-5F89A0D39776}"/>
              </a:ext>
            </a:extLst>
          </p:cNvPr>
          <p:cNvSpPr txBox="1"/>
          <p:nvPr/>
        </p:nvSpPr>
        <p:spPr>
          <a:xfrm>
            <a:off x="1262469" y="3913892"/>
            <a:ext cx="7759831" cy="523220"/>
          </a:xfrm>
          <a:prstGeom prst="rect">
            <a:avLst/>
          </a:prstGeom>
          <a:noFill/>
        </p:spPr>
        <p:txBody>
          <a:bodyPr wrap="square" rtlCol="0">
            <a:spAutoFit/>
          </a:bodyPr>
          <a:lstStyle/>
          <a:p>
            <a:pPr algn="just"/>
            <a:r>
              <a:rPr lang="en-US" sz="2800" u="sng" dirty="0">
                <a:latin typeface="Times New Roman" panose="02020603050405020304" pitchFamily="18" charset="0"/>
                <a:cs typeface="Times New Roman" panose="02020603050405020304" pitchFamily="18" charset="0"/>
              </a:rPr>
              <a:t>GIÁM SÁT</a:t>
            </a:r>
            <a:r>
              <a:rPr lang="en-US" sz="2800" dirty="0">
                <a:latin typeface="Times New Roman" panose="02020603050405020304" pitchFamily="18" charset="0"/>
                <a:cs typeface="Times New Roman" panose="02020603050405020304" pitchFamily="18" charset="0"/>
              </a:rPr>
              <a:t>: TDP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FCE745A5-D273-4510-A70B-436021F30CCD}"/>
              </a:ext>
            </a:extLst>
          </p:cNvPr>
          <p:cNvSpPr txBox="1"/>
          <p:nvPr/>
        </p:nvSpPr>
        <p:spPr>
          <a:xfrm>
            <a:off x="1262469" y="4702278"/>
            <a:ext cx="7759831"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TDP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qui </a:t>
            </a:r>
            <a:r>
              <a:rPr lang="en-US" sz="2800" u="sng" dirty="0" err="1">
                <a:latin typeface="Times New Roman" panose="02020603050405020304" pitchFamily="18" charset="0"/>
                <a:cs typeface="Times New Roman" panose="02020603050405020304" pitchFamily="18" charset="0"/>
              </a:rPr>
              <a:t>đúng</a:t>
            </a:r>
            <a:r>
              <a:rPr lang="en-US" sz="2800" u="sng" dirty="0">
                <a:latin typeface="Times New Roman" panose="02020603050405020304" pitchFamily="18" charset="0"/>
                <a:cs typeface="Times New Roman" panose="02020603050405020304" pitchFamily="18" charset="0"/>
              </a:rPr>
              <a:t> qui </a:t>
            </a:r>
            <a:r>
              <a:rPr lang="en-US" sz="2800" u="sng" dirty="0" err="1">
                <a:latin typeface="Times New Roman" panose="02020603050405020304" pitchFamily="18" charset="0"/>
                <a:cs typeface="Times New Roman" panose="02020603050405020304" pitchFamily="18" charset="0"/>
              </a:rPr>
              <a:t>định</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chung</a:t>
            </a:r>
            <a:r>
              <a:rPr lang="en-US" sz="2800" u="sng"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03B6824F-F736-4798-BBEB-3B1DA2D643CC}"/>
              </a:ext>
            </a:extLst>
          </p:cNvPr>
          <p:cNvSpPr txBox="1"/>
          <p:nvPr/>
        </p:nvSpPr>
        <p:spPr>
          <a:xfrm>
            <a:off x="1262469" y="5571237"/>
            <a:ext cx="7759831"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TDP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p>
          <a:p>
            <a:pPr algn="just"/>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đúng</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nội</a:t>
            </a:r>
            <a:r>
              <a:rPr lang="en-US" sz="2800" u="sng" dirty="0">
                <a:latin typeface="Times New Roman" panose="02020603050405020304" pitchFamily="18" charset="0"/>
                <a:cs typeface="Times New Roman" panose="02020603050405020304" pitchFamily="18" charset="0"/>
              </a:rPr>
              <a:t> qui</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423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ÙA GIÁC LÂM: Dấu &amp;quot;Hỏi Ngã&amp;quot; Trong Văn C﻿hương ﻿Việt Nam">
            <a:extLst>
              <a:ext uri="{FF2B5EF4-FFF2-40B4-BE49-F238E27FC236}">
                <a16:creationId xmlns:a16="http://schemas.microsoft.com/office/drawing/2014/main" id="{4125586E-59F3-414C-A56D-A653E99AD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2736303" cy="451079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D7C24377-A234-4068-B253-7FE72E72FFAB}"/>
              </a:ext>
            </a:extLst>
          </p:cNvPr>
          <p:cNvSpPr/>
          <p:nvPr/>
        </p:nvSpPr>
        <p:spPr>
          <a:xfrm>
            <a:off x="4572000" y="1916833"/>
            <a:ext cx="3250097" cy="2304256"/>
          </a:xfrm>
          <a:prstGeom prst="wedgeEllipseCallout">
            <a:avLst>
              <a:gd name="adj1" fmla="val -64816"/>
              <a:gd name="adj2" fmla="val -11158"/>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4158418-DDD1-4A96-9780-7100689BDF87}"/>
              </a:ext>
            </a:extLst>
          </p:cNvPr>
          <p:cNvSpPr txBox="1"/>
          <p:nvPr/>
        </p:nvSpPr>
        <p:spPr>
          <a:xfrm>
            <a:off x="4950904" y="2348880"/>
            <a:ext cx="2492288" cy="13388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7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7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7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7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7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7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553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nền PowerPoint đơn sắc] 23 hình nền PowerPoint màu vàng pastel |  Yellow background, Hd wallpaper, Cool wallpaper">
            <a:extLst>
              <a:ext uri="{FF2B5EF4-FFF2-40B4-BE49-F238E27FC236}">
                <a16:creationId xmlns:a16="http://schemas.microsoft.com/office/drawing/2014/main" id="{6ADD7D41-FA24-4D15-8BB1-135EC58A2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FB33F7-DEBE-40BA-94FA-A7C4F96E7A97}"/>
              </a:ext>
            </a:extLst>
          </p:cNvPr>
          <p:cNvSpPr txBox="1"/>
          <p:nvPr/>
        </p:nvSpPr>
        <p:spPr>
          <a:xfrm>
            <a:off x="197539" y="0"/>
            <a:ext cx="8856983"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3. DÂN CHỦ VÀ KỈ </a:t>
            </a:r>
            <a:r>
              <a:rPr lang="en-US" sz="4000" b="1" dirty="0" smtClean="0">
                <a:solidFill>
                  <a:srgbClr val="FF0000"/>
                </a:solidFill>
                <a:latin typeface="Times New Roman" panose="02020603050405020304" pitchFamily="18" charset="0"/>
                <a:cs typeface="Times New Roman" panose="02020603050405020304" pitchFamily="18" charset="0"/>
              </a:rPr>
              <a:t>LUẬT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C0067E-C16B-48DE-B76F-C0AC7811AA33}"/>
              </a:ext>
            </a:extLst>
          </p:cNvPr>
          <p:cNvSpPr txBox="1"/>
          <p:nvPr/>
        </p:nvSpPr>
        <p:spPr>
          <a:xfrm>
            <a:off x="431590" y="1228397"/>
            <a:ext cx="8388882" cy="4524315"/>
          </a:xfrm>
          <a:prstGeom prst="rect">
            <a:avLst/>
          </a:prstGeom>
          <a:noFill/>
        </p:spPr>
        <p:txBody>
          <a:bodyPr wrap="square" rtlCol="0">
            <a:spAutoFit/>
          </a:bodyPr>
          <a:lstStyle/>
          <a:p>
            <a:pPr marL="1028700" indent="-1028700">
              <a:buAutoNum type="romanUcPeriod"/>
            </a:pPr>
            <a:r>
              <a:rPr lang="en-US" sz="36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AutoNum type="romanUcPeriod"/>
            </a:pPr>
            <a:r>
              <a:rPr lang="en-US" sz="36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buAutoNum type="arabicPeriod"/>
            </a:pPr>
            <a:r>
              <a:rPr lang="en-US" sz="3600" b="1" dirty="0" err="1">
                <a:solidFill>
                  <a:srgbClr val="002060"/>
                </a:solidFill>
                <a:latin typeface="Times New Roman" panose="02020603050405020304" pitchFamily="18" charset="0"/>
                <a:cs typeface="Times New Roman" panose="02020603050405020304" pitchFamily="18" charset="0"/>
              </a:rPr>
              <a:t>Khái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niệm</a:t>
            </a:r>
            <a:endParaRPr lang="en-US" sz="3600" b="1" dirty="0">
              <a:solidFill>
                <a:srgbClr val="002060"/>
              </a:solidFill>
              <a:latin typeface="Times New Roman" panose="02020603050405020304" pitchFamily="18" charset="0"/>
              <a:cs typeface="Times New Roman" panose="02020603050405020304" pitchFamily="18" charset="0"/>
            </a:endParaRPr>
          </a:p>
          <a:p>
            <a:pPr marL="571500" indent="-571500" algn="just">
              <a:buFontTx/>
              <a:buChar char="-"/>
            </a:pP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hội</a:t>
            </a:r>
            <a:r>
              <a:rPr lang="en-US" sz="3600" b="1" dirty="0">
                <a:latin typeface="Times New Roman" panose="02020603050405020304" pitchFamily="18" charset="0"/>
                <a:cs typeface="Times New Roman" panose="02020603050405020304" pitchFamily="18" charset="0"/>
              </a:rPr>
              <a:t> .</a:t>
            </a:r>
          </a:p>
          <a:p>
            <a:pPr marL="571500" indent="-571500" algn="just">
              <a:buFontTx/>
              <a:buChar char="-"/>
            </a:pPr>
            <a:r>
              <a:rPr lang="en-US" sz="3600" b="1" dirty="0" err="1">
                <a:latin typeface="Times New Roman" panose="02020603050405020304" pitchFamily="18" charset="0"/>
                <a:cs typeface="Times New Roman" panose="02020603050405020304" pitchFamily="18" charset="0"/>
              </a:rPr>
              <a:t>Kỉ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luật</a:t>
            </a:r>
            <a:r>
              <a:rPr lang="en-US" sz="3600" b="1" dirty="0">
                <a:latin typeface="Times New Roman" panose="02020603050405020304" pitchFamily="18" charset="0"/>
                <a:cs typeface="Times New Roman" panose="02020603050405020304" pitchFamily="18" charset="0"/>
              </a:rPr>
              <a:t> (HS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sgk</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214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F04FD842-FE64-429F-8420-2D216E4BDE67}"/>
              </a:ext>
            </a:extLst>
          </p:cNvPr>
          <p:cNvSpPr/>
          <p:nvPr/>
        </p:nvSpPr>
        <p:spPr>
          <a:xfrm>
            <a:off x="323528" y="1556791"/>
            <a:ext cx="2952328" cy="1656184"/>
          </a:xfrm>
          <a:prstGeom prst="wedgeRoundRectCallout">
            <a:avLst>
              <a:gd name="adj1" fmla="val 49407"/>
              <a:gd name="adj2" fmla="val 20105"/>
              <a:gd name="adj3" fmla="val 16667"/>
            </a:avLst>
          </a:prstGeom>
          <a:solidFill>
            <a:srgbClr val="00B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4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774117-812F-4ABE-8F57-DAE26B25ED80}"/>
              </a:ext>
            </a:extLst>
          </p:cNvPr>
          <p:cNvSpPr txBox="1"/>
          <p:nvPr/>
        </p:nvSpPr>
        <p:spPr>
          <a:xfrm>
            <a:off x="611560" y="2061718"/>
            <a:ext cx="280831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DÂN CHỦ</a:t>
            </a:r>
          </a:p>
        </p:txBody>
      </p:sp>
      <p:sp>
        <p:nvSpPr>
          <p:cNvPr id="8" name="Speech Bubble: Rectangle with Corners Rounded 7">
            <a:extLst>
              <a:ext uri="{FF2B5EF4-FFF2-40B4-BE49-F238E27FC236}">
                <a16:creationId xmlns:a16="http://schemas.microsoft.com/office/drawing/2014/main" id="{2781FB04-952A-43D4-A681-091D60013231}"/>
              </a:ext>
            </a:extLst>
          </p:cNvPr>
          <p:cNvSpPr/>
          <p:nvPr/>
        </p:nvSpPr>
        <p:spPr>
          <a:xfrm>
            <a:off x="5868144" y="1587569"/>
            <a:ext cx="2952328" cy="1656184"/>
          </a:xfrm>
          <a:prstGeom prst="wedgeRoundRectCallout">
            <a:avLst>
              <a:gd name="adj1" fmla="val -50146"/>
              <a:gd name="adj2" fmla="val 25035"/>
              <a:gd name="adj3" fmla="val 16667"/>
            </a:avLst>
          </a:prstGeom>
          <a:solidFill>
            <a:srgbClr val="00B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4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0BD9762-8D18-41A2-8FC4-D40E6A0087E6}"/>
              </a:ext>
            </a:extLst>
          </p:cNvPr>
          <p:cNvSpPr txBox="1"/>
          <p:nvPr/>
        </p:nvSpPr>
        <p:spPr>
          <a:xfrm>
            <a:off x="6228184" y="2071793"/>
            <a:ext cx="280831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KỈ LUẬT</a:t>
            </a:r>
          </a:p>
        </p:txBody>
      </p:sp>
      <p:sp>
        <p:nvSpPr>
          <p:cNvPr id="10" name="TextBox 9">
            <a:extLst>
              <a:ext uri="{FF2B5EF4-FFF2-40B4-BE49-F238E27FC236}">
                <a16:creationId xmlns:a16="http://schemas.microsoft.com/office/drawing/2014/main" id="{FEF3C55A-11F3-48B4-9A1A-DD3B1AAF48B9}"/>
              </a:ext>
            </a:extLst>
          </p:cNvPr>
          <p:cNvSpPr txBox="1"/>
          <p:nvPr/>
        </p:nvSpPr>
        <p:spPr>
          <a:xfrm>
            <a:off x="2663788" y="4244270"/>
            <a:ext cx="3816424" cy="830997"/>
          </a:xfrm>
          <a:prstGeom prst="rect">
            <a:avLst/>
          </a:prstGeom>
          <a:solidFill>
            <a:srgbClr val="FFFF00"/>
          </a:solidFill>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Mối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quan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hệ</a:t>
            </a:r>
            <a:endParaRPr lang="en-US" sz="4800" b="1" dirty="0">
              <a:latin typeface="Times New Roman" panose="02020603050405020304" pitchFamily="18" charset="0"/>
              <a:cs typeface="Times New Roman" panose="02020603050405020304" pitchFamily="18" charset="0"/>
            </a:endParaRPr>
          </a:p>
        </p:txBody>
      </p:sp>
      <p:pic>
        <p:nvPicPr>
          <p:cNvPr id="25602" name="Picture 2" descr="Điểm mặt những dấu câu &amp;#39;gây thù chuốc oán&amp;#39; với các nhà văn nổi tiếng -  GUU.vn">
            <a:extLst>
              <a:ext uri="{FF2B5EF4-FFF2-40B4-BE49-F238E27FC236}">
                <a16:creationId xmlns:a16="http://schemas.microsoft.com/office/drawing/2014/main" id="{13E19C77-E0CC-4F96-87DE-1E9BD1F02F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984" y="1030423"/>
            <a:ext cx="1794032"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44763"/>
      </p:ext>
    </p:extLst>
  </p:cSld>
  <p:clrMapOvr>
    <a:masterClrMapping/>
  </p:clrMapOvr>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2997</TotalTime>
  <Words>968</Words>
  <Application>Microsoft Office PowerPoint</Application>
  <PresentationFormat>On-screen Show (4:3)</PresentationFormat>
  <Paragraphs>120</Paragraphs>
  <Slides>30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Cambria</vt:lpstr>
      <vt:lpstr>Open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Ý nghĩa của thực hiện dân chủ và kỉ luật: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VIỆC LÀM THIẾU DÂN CHỦ</vt:lpstr>
      <vt:lpstr>3. Rèn luyện</vt:lpstr>
      <vt:lpstr>PowerPoint Presentation</vt:lpstr>
      <vt:lpstr>III. LUYỆN TẬP</vt:lpstr>
      <vt:lpstr>III. LUYỆN TẬP</vt:lpstr>
      <vt:lpstr> Bài tập 4 (trang 11 sgk GDCD 9): Theo em, để thực hiện tốt dân chủ và kỉ luật trong nhà trường, học sinh chúng ta cần phải làm gì ? </vt:lpstr>
      <vt:lpstr>PowerPoint Presentation</vt:lpstr>
    </vt:vector>
  </TitlesOfParts>
  <Company>NhuDuc - 0983974627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WindowsXP Professional SP3</dc:creator>
  <cp:lastModifiedBy>Hường</cp:lastModifiedBy>
  <cp:revision>194</cp:revision>
  <dcterms:created xsi:type="dcterms:W3CDTF">2015-08-19T08:35:26Z</dcterms:created>
  <dcterms:modified xsi:type="dcterms:W3CDTF">2021-09-16T14:31:21Z</dcterms:modified>
</cp:coreProperties>
</file>